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notesSlides/notesSlide1.xml" ContentType="application/vnd.openxmlformats-officedocument.presentationml.notesSlide+xml"/>
  <Override PartName="/ppt/media/image3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4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5.jpe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6.jpeg" ContentType="image/jpeg"/>
  <Override PartName="/ppt/media/image7.jpe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8.jpeg" ContentType="image/jpeg"/>
  <Override PartName="/ppt/notesSlides/notesSlide15.xml" ContentType="application/vnd.openxmlformats-officedocument.presentationml.notesSlide+xml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notesSlides/notesSlide16.xml" ContentType="application/vnd.openxmlformats-officedocument.presentationml.notesSlide+xml"/>
  <Override PartName="/ppt/media/image13.jpeg" ContentType="image/jpeg"/>
  <Override PartName="/ppt/notesSlides/notesSlide17.xml" ContentType="application/vnd.openxmlformats-officedocument.presentationml.notesSlide+xml"/>
  <Override PartName="/ppt/media/image14.jpeg" ContentType="image/jpe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1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E7E6E6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E7E6E6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E7E6E6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E7E6E6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E7E6E6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E7E6E6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E7E6E6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E7E6E6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E7E6E6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E7E6E6"/>
        </a:fontRef>
        <a:srgbClr val="E7E6E6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D6E6F0"/>
          </a:solidFill>
        </a:fill>
      </a:tcStyle>
    </a:wholeTbl>
    <a:band2H>
      <a:tcTxStyle b="def" i="def"/>
      <a:tcStyle>
        <a:tcBdr/>
        <a:fill>
          <a:solidFill>
            <a:srgbClr val="ECF3F8"/>
          </a:solidFill>
        </a:fill>
      </a:tcStyle>
    </a:band2H>
    <a:firstCol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381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381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E7E6E6"/>
        </a:fontRef>
        <a:srgbClr val="E7E6E6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381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381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E7E6E6"/>
        </a:fontRef>
        <a:srgbClr val="E7E6E6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381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381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E7E6E6"/>
        </a:fontRef>
        <a:srgbClr val="E7E6E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AFAFA"/>
          </a:solidFill>
        </a:fill>
      </a:tcStyle>
    </a:wholeTbl>
    <a:band2H>
      <a:tcTxStyle b="def" i="def"/>
      <a:tcStyle>
        <a:tcBdr/>
        <a:fill>
          <a:solidFill>
            <a:srgbClr val="F8F8F8"/>
          </a:solidFill>
        </a:fill>
      </a:tcStyle>
    </a:band2H>
    <a:firstCol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E7E6E6"/>
        </a:fontRef>
        <a:srgbClr val="E7E6E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E7E6E6"/>
              </a:solidFill>
              <a:prstDash val="solid"/>
              <a:round/>
            </a:ln>
          </a:top>
          <a:bottom>
            <a:ln w="25400" cap="flat">
              <a:solidFill>
                <a:srgbClr val="E7E6E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8F8F8"/>
          </a:solidFill>
        </a:fill>
      </a:tcStyle>
    </a:lastRow>
    <a:fir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E7E6E6"/>
              </a:solidFill>
              <a:prstDash val="solid"/>
              <a:round/>
            </a:ln>
          </a:top>
          <a:bottom>
            <a:ln w="25400" cap="flat">
              <a:solidFill>
                <a:srgbClr val="E7E6E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E7E6E6"/>
        </a:fontRef>
        <a:srgbClr val="E7E6E6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F6F5F5"/>
          </a:solidFill>
        </a:fill>
      </a:tcStyle>
    </a:wholeTbl>
    <a:band2H>
      <a:tcTxStyle b="def" i="def"/>
      <a:tcStyle>
        <a:tcBdr/>
        <a:fill>
          <a:solidFill>
            <a:srgbClr val="FAFAFA"/>
          </a:solidFill>
        </a:fill>
      </a:tcStyle>
    </a:band2H>
    <a:firstCol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E7E6E6"/>
          </a:solidFill>
        </a:fill>
      </a:tcStyle>
    </a:firstCol>
    <a:la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381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E7E6E6"/>
          </a:solidFill>
        </a:fill>
      </a:tcStyle>
    </a:lastRow>
    <a:firstRow>
      <a:tcTxStyle b="on" i="off">
        <a:fontRef idx="min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381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E7E6E6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E7E6E6"/>
        </a:fontRef>
        <a:srgbClr val="E7E6E6"/>
      </a:tcTxStyle>
      <a:tcStyle>
        <a:tcBdr>
          <a:left>
            <a:ln w="12700" cap="flat">
              <a:solidFill>
                <a:srgbClr val="E7E6E6"/>
              </a:solidFill>
              <a:prstDash val="solid"/>
              <a:round/>
            </a:ln>
          </a:left>
          <a:right>
            <a:ln w="12700" cap="flat">
              <a:solidFill>
                <a:srgbClr val="E7E6E6"/>
              </a:solidFill>
              <a:prstDash val="solid"/>
              <a:round/>
            </a:ln>
          </a:right>
          <a:top>
            <a:ln w="12700" cap="flat">
              <a:solidFill>
                <a:srgbClr val="E7E6E6"/>
              </a:solidFill>
              <a:prstDash val="solid"/>
              <a:round/>
            </a:ln>
          </a:top>
          <a:bottom>
            <a:ln w="12700" cap="flat">
              <a:solidFill>
                <a:srgbClr val="E7E6E6"/>
              </a:solidFill>
              <a:prstDash val="solid"/>
              <a:round/>
            </a:ln>
          </a:bottom>
          <a:insideH>
            <a:ln w="12700" cap="flat">
              <a:solidFill>
                <a:srgbClr val="E7E6E6"/>
              </a:solidFill>
              <a:prstDash val="solid"/>
              <a:round/>
            </a:ln>
          </a:insideH>
          <a:insideV>
            <a:ln w="12700" cap="flat">
              <a:solidFill>
                <a:srgbClr val="E7E6E6"/>
              </a:solidFill>
              <a:prstDash val="solid"/>
              <a:round/>
            </a:ln>
          </a:insideV>
        </a:tcBdr>
        <a:fill>
          <a:solidFill>
            <a:srgbClr val="E7E6E6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E7E6E6"/>
        </a:fontRef>
        <a:srgbClr val="E7E6E6"/>
      </a:tcTxStyle>
      <a:tcStyle>
        <a:tcBdr>
          <a:left>
            <a:ln w="12700" cap="flat">
              <a:solidFill>
                <a:srgbClr val="E7E6E6"/>
              </a:solidFill>
              <a:prstDash val="solid"/>
              <a:round/>
            </a:ln>
          </a:left>
          <a:right>
            <a:ln w="12700" cap="flat">
              <a:solidFill>
                <a:srgbClr val="E7E6E6"/>
              </a:solidFill>
              <a:prstDash val="solid"/>
              <a:round/>
            </a:ln>
          </a:right>
          <a:top>
            <a:ln w="12700" cap="flat">
              <a:solidFill>
                <a:srgbClr val="E7E6E6"/>
              </a:solidFill>
              <a:prstDash val="solid"/>
              <a:round/>
            </a:ln>
          </a:top>
          <a:bottom>
            <a:ln w="12700" cap="flat">
              <a:solidFill>
                <a:srgbClr val="E7E6E6"/>
              </a:solidFill>
              <a:prstDash val="solid"/>
              <a:round/>
            </a:ln>
          </a:bottom>
          <a:insideH>
            <a:ln w="12700" cap="flat">
              <a:solidFill>
                <a:srgbClr val="E7E6E6"/>
              </a:solidFill>
              <a:prstDash val="solid"/>
              <a:round/>
            </a:ln>
          </a:insideH>
          <a:insideV>
            <a:ln w="12700" cap="flat">
              <a:solidFill>
                <a:srgbClr val="E7E6E6"/>
              </a:solidFill>
              <a:prstDash val="solid"/>
              <a:round/>
            </a:ln>
          </a:insideV>
        </a:tcBdr>
        <a:fill>
          <a:solidFill>
            <a:srgbClr val="E7E6E6">
              <a:alpha val="20000"/>
            </a:srgbClr>
          </a:solidFill>
        </a:fill>
      </a:tcStyle>
    </a:firstCol>
    <a:lastRow>
      <a:tcTxStyle b="on" i="off">
        <a:fontRef idx="minor">
          <a:srgbClr val="E7E6E6"/>
        </a:fontRef>
        <a:srgbClr val="E7E6E6"/>
      </a:tcTxStyle>
      <a:tcStyle>
        <a:tcBdr>
          <a:left>
            <a:ln w="12700" cap="flat">
              <a:solidFill>
                <a:srgbClr val="E7E6E6"/>
              </a:solidFill>
              <a:prstDash val="solid"/>
              <a:round/>
            </a:ln>
          </a:left>
          <a:right>
            <a:ln w="12700" cap="flat">
              <a:solidFill>
                <a:srgbClr val="E7E6E6"/>
              </a:solidFill>
              <a:prstDash val="solid"/>
              <a:round/>
            </a:ln>
          </a:right>
          <a:top>
            <a:ln w="50800" cap="flat">
              <a:solidFill>
                <a:srgbClr val="E7E6E6"/>
              </a:solidFill>
              <a:prstDash val="solid"/>
              <a:round/>
            </a:ln>
          </a:top>
          <a:bottom>
            <a:ln w="12700" cap="flat">
              <a:solidFill>
                <a:srgbClr val="E7E6E6"/>
              </a:solidFill>
              <a:prstDash val="solid"/>
              <a:round/>
            </a:ln>
          </a:bottom>
          <a:insideH>
            <a:ln w="12700" cap="flat">
              <a:solidFill>
                <a:srgbClr val="E7E6E6"/>
              </a:solidFill>
              <a:prstDash val="solid"/>
              <a:round/>
            </a:ln>
          </a:insideH>
          <a:insideV>
            <a:ln w="12700" cap="flat">
              <a:solidFill>
                <a:srgbClr val="E7E6E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E7E6E6"/>
        </a:fontRef>
        <a:srgbClr val="E7E6E6"/>
      </a:tcTxStyle>
      <a:tcStyle>
        <a:tcBdr>
          <a:left>
            <a:ln w="12700" cap="flat">
              <a:solidFill>
                <a:srgbClr val="E7E6E6"/>
              </a:solidFill>
              <a:prstDash val="solid"/>
              <a:round/>
            </a:ln>
          </a:left>
          <a:right>
            <a:ln w="12700" cap="flat">
              <a:solidFill>
                <a:srgbClr val="E7E6E6"/>
              </a:solidFill>
              <a:prstDash val="solid"/>
              <a:round/>
            </a:ln>
          </a:right>
          <a:top>
            <a:ln w="12700" cap="flat">
              <a:solidFill>
                <a:srgbClr val="E7E6E6"/>
              </a:solidFill>
              <a:prstDash val="solid"/>
              <a:round/>
            </a:ln>
          </a:top>
          <a:bottom>
            <a:ln w="25400" cap="flat">
              <a:solidFill>
                <a:srgbClr val="E7E6E6"/>
              </a:solidFill>
              <a:prstDash val="solid"/>
              <a:round/>
            </a:ln>
          </a:bottom>
          <a:insideH>
            <a:ln w="12700" cap="flat">
              <a:solidFill>
                <a:srgbClr val="E7E6E6"/>
              </a:solidFill>
              <a:prstDash val="solid"/>
              <a:round/>
            </a:ln>
          </a:insideH>
          <a:insideV>
            <a:ln w="12700" cap="flat">
              <a:solidFill>
                <a:srgbClr val="E7E6E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" name="Shape 4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068" latinLnBrk="0">
      <a:defRPr sz="2400">
        <a:latin typeface="+mn-lt"/>
        <a:ea typeface="+mn-ea"/>
        <a:cs typeface="+mn-cs"/>
        <a:sym typeface="Calibri"/>
      </a:defRPr>
    </a:lvl1pPr>
    <a:lvl2pPr indent="228600" defTabSz="1828068" latinLnBrk="0">
      <a:defRPr sz="2400">
        <a:latin typeface="+mn-lt"/>
        <a:ea typeface="+mn-ea"/>
        <a:cs typeface="+mn-cs"/>
        <a:sym typeface="Calibri"/>
      </a:defRPr>
    </a:lvl2pPr>
    <a:lvl3pPr indent="457200" defTabSz="1828068" latinLnBrk="0">
      <a:defRPr sz="2400">
        <a:latin typeface="+mn-lt"/>
        <a:ea typeface="+mn-ea"/>
        <a:cs typeface="+mn-cs"/>
        <a:sym typeface="Calibri"/>
      </a:defRPr>
    </a:lvl3pPr>
    <a:lvl4pPr indent="685800" defTabSz="1828068" latinLnBrk="0">
      <a:defRPr sz="2400">
        <a:latin typeface="+mn-lt"/>
        <a:ea typeface="+mn-ea"/>
        <a:cs typeface="+mn-cs"/>
        <a:sym typeface="Calibri"/>
      </a:defRPr>
    </a:lvl4pPr>
    <a:lvl5pPr indent="914400" defTabSz="1828068" latinLnBrk="0">
      <a:defRPr sz="2400">
        <a:latin typeface="+mn-lt"/>
        <a:ea typeface="+mn-ea"/>
        <a:cs typeface="+mn-cs"/>
        <a:sym typeface="Calibri"/>
      </a:defRPr>
    </a:lvl5pPr>
    <a:lvl6pPr indent="1143000" defTabSz="1828068" latinLnBrk="0">
      <a:defRPr sz="2400">
        <a:latin typeface="+mn-lt"/>
        <a:ea typeface="+mn-ea"/>
        <a:cs typeface="+mn-cs"/>
        <a:sym typeface="Calibri"/>
      </a:defRPr>
    </a:lvl6pPr>
    <a:lvl7pPr indent="1371600" defTabSz="1828068" latinLnBrk="0">
      <a:defRPr sz="2400">
        <a:latin typeface="+mn-lt"/>
        <a:ea typeface="+mn-ea"/>
        <a:cs typeface="+mn-cs"/>
        <a:sym typeface="Calibri"/>
      </a:defRPr>
    </a:lvl7pPr>
    <a:lvl8pPr indent="1600200" defTabSz="1828068" latinLnBrk="0">
      <a:defRPr sz="2400">
        <a:latin typeface="+mn-lt"/>
        <a:ea typeface="+mn-ea"/>
        <a:cs typeface="+mn-cs"/>
        <a:sym typeface="Calibri"/>
      </a:defRPr>
    </a:lvl8pPr>
    <a:lvl9pPr indent="1828800" defTabSz="1828068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data.com" TargetMode="Externa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" name="Shape 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steps I list here are not effective against all environments. Unfortunately, they were affective against a vast majority of the environments we came across, including Fortune 500s. In fact, the larger the organization, the more we found them susceptible.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hape 2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	1.	MailSniper is a penetration testing tool for searching through email in a Microsoft Exchange environment for specific terms (passwords, insider intel, network architecture information, etc.). It can be used as a non-administrative user to search their own email, or by an Exchange administrator to search the mailboxes of every user in a domain.</a:t>
            </a:r>
            <a:b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9" name="Shape 2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Phishing does’t work because your users are stupid, it works because they don’t give a shit Lets talk about how to better prevent phishing from working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( 1/2 ) </a:t>
            </a:r>
          </a:p>
          <a:p>
            <a:pPr/>
          </a:p>
          <a:p>
            <a:pPr/>
            <a:r>
              <a:t>Discuss ant trap issue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1" name="Shape 2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( 1/2 ) </a:t>
            </a:r>
          </a:p>
          <a:p>
            <a:pPr/>
          </a:p>
          <a:p>
            <a:pPr/>
            <a:r>
              <a:t>Discuss ant trap issue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5" name="Shape 2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Fire this up while doing other stuff. Avoid advanced MITM for now.</a:t>
            </a:r>
          </a:p>
          <a:p>
            <a:pPr/>
          </a:p>
          <a:p>
            <a:pPr/>
            <a:r>
              <a:t>These hashes cant be passed</a:t>
            </a:r>
          </a:p>
          <a:p>
            <a:pPr/>
          </a:p>
          <a:p>
            <a:pPr/>
            <a:r>
              <a:t>Discuss how password cracking doesn’t require some massive rig. Cracking onsite with MBP. Password bias.</a:t>
            </a:r>
          </a:p>
          <a:p>
            <a:p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7" name="Shape 2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R_ID_Enum (Dave K) enumerates AD usernames (more brute forcing!) Not necessary (we already have creds &amp; can just query AD), but good for is you got in another way</a:t>
            </a:r>
          </a:p>
          <a:p>
            <a:pPr/>
          </a:p>
          <a:p>
            <a:pPr/>
            <a:r>
              <a:t>CME finds open shares &amp; other stuff (gets super dangerous w creds - can even retrieve password hashes &amp; sometimes plaintext passwords</a:t>
            </a:r>
          </a:p>
          <a:p>
            <a:pPr/>
          </a:p>
          <a:p>
            <a:pPr/>
            <a:r>
              <a:t>^These are the passable NTLM hashes!</a:t>
            </a:r>
          </a:p>
          <a:p>
            <a:pPr/>
          </a:p>
          <a:p>
            <a:pPr/>
            <a:r>
              <a:t>Nobody monitors WMI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thing an attacker does once local admin is gained is dump lsass, run it through mimikatz offline, and get the passwords.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8" name="Shape 3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JFC this is hilarious and vicious. </a:t>
            </a:r>
          </a:p>
          <a:p>
            <a:pPr/>
            <a:r>
              <a:t>Effectively does Bloodhound them CME </a:t>
            </a:r>
          </a:p>
          <a:p>
            <a:pPr/>
          </a:p>
          <a:p>
            <a:pPr/>
            <a:r>
              <a:t>Its extremely noisy but. . . . . . that never seems to be an issue :(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0" name="Shape 3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All of this may break stuff. Printers are a huge culprit (but are getting better)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2" name="Shape 3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Bloodhound to locate problems before attackers do </a:t>
            </a:r>
          </a:p>
          <a:p>
            <a:pPr/>
          </a:p>
          <a:p>
            <a:pPr/>
            <a:r>
              <a:t>Query limit may break stuff. Printers are a huge culprit (but are getting better)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Malware is only used as a last resort</a:t>
            </a:r>
          </a:p>
          <a:p>
            <a:pPr/>
            <a:r>
              <a:t>“Importing” hacking tools is often a PITA, and not necessary when the OS provides everything needed</a:t>
            </a:r>
          </a:p>
          <a:p>
            <a:pPr/>
            <a:r>
              <a:t>Blinky boxes don’t work against “legitimate” activities like successful logins, null sessions, and access that doesn’t require elevated privileges</a:t>
            </a:r>
          </a:p>
          <a:p>
            <a:pPr/>
            <a:r>
              <a:t>Attackers rarely exploit known vulnerabilities, or even burn 0Days. They exploit lazy / overworked sysadmins.</a:t>
            </a:r>
          </a:p>
          <a:p>
            <a:pPr/>
          </a:p>
          <a:p>
            <a:pPr/>
            <a:r>
              <a:t>we don’t use kali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2" name="Shape 3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Bloodhound to locate problems before attackers do </a:t>
            </a:r>
          </a:p>
          <a:p>
            <a:pPr/>
          </a:p>
          <a:p>
            <a:pPr/>
            <a:r>
              <a:t>Query limit may break stuff. Printers are a huge culprit (but are getting better)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We’re primarily looking for AD logins (on next slide)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2" name="Shape 1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we looking for? AD logins. What do we need for these? Creds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Also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data.com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Also recon-ng &amp; theharvester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Notice how we never ran a vulnerability scan</a:t>
            </a:r>
          </a:p>
          <a:p>
            <a:pPr/>
          </a:p>
          <a:p>
            <a:pPr/>
            <a:r>
              <a:t>OK, so we have our target AD logins, we have our usernames, but. . .how do we get passwords?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Word(space)number awareness issue.   Discuss Cewl. HaveIbeenpwned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Discuss also being able to suss out account lockout policies once a single hit has been obtained (increases bruteforcing accuracy )</a:t>
            </a:r>
          </a:p>
          <a:p>
            <a:pPr/>
          </a:p>
          <a:p>
            <a:pPr/>
            <a:r>
              <a:t>Also mention, Hydra for RDP, ike-force for VPN, Metasploit for everything (incl. domain discovery via ntlm)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"/>
          <p:cNvGrpSpPr/>
          <p:nvPr/>
        </p:nvGrpSpPr>
        <p:grpSpPr>
          <a:xfrm>
            <a:off x="447517" y="840708"/>
            <a:ext cx="102547" cy="1150017"/>
            <a:chOff x="0" y="0"/>
            <a:chExt cx="102546" cy="1150015"/>
          </a:xfrm>
        </p:grpSpPr>
        <p:sp>
          <p:nvSpPr>
            <p:cNvPr id="18" name="Circle"/>
            <p:cNvSpPr/>
            <p:nvPr/>
          </p:nvSpPr>
          <p:spPr>
            <a:xfrm>
              <a:off x="-1" y="-1"/>
              <a:ext cx="102548" cy="10254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/>
                  </a:solidFill>
                </a:defRPr>
              </a:pPr>
            </a:p>
          </p:txBody>
        </p:sp>
        <p:sp>
          <p:nvSpPr>
            <p:cNvPr id="19" name="Circle"/>
            <p:cNvSpPr/>
            <p:nvPr/>
          </p:nvSpPr>
          <p:spPr>
            <a:xfrm>
              <a:off x="-1" y="351543"/>
              <a:ext cx="102548" cy="10254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/>
                  </a:solidFill>
                </a:defRPr>
              </a:pPr>
            </a:p>
          </p:txBody>
        </p:sp>
        <p:sp>
          <p:nvSpPr>
            <p:cNvPr id="20" name="Circle"/>
            <p:cNvSpPr/>
            <p:nvPr/>
          </p:nvSpPr>
          <p:spPr>
            <a:xfrm>
              <a:off x="-1" y="699506"/>
              <a:ext cx="102548" cy="10254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/>
                  </a:solidFill>
                </a:defRPr>
              </a:pPr>
            </a:p>
          </p:txBody>
        </p:sp>
        <p:sp>
          <p:nvSpPr>
            <p:cNvPr id="21" name="Circle"/>
            <p:cNvSpPr/>
            <p:nvPr/>
          </p:nvSpPr>
          <p:spPr>
            <a:xfrm>
              <a:off x="-1" y="1047469"/>
              <a:ext cx="102548" cy="10254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/>
                  </a:solidFill>
                </a:defRPr>
              </a:pPr>
            </a:p>
          </p:txBody>
        </p:sp>
      </p:grpSp>
      <p:sp>
        <p:nvSpPr>
          <p:cNvPr id="23" name="Slide Number"/>
          <p:cNvSpPr txBox="1"/>
          <p:nvPr>
            <p:ph type="sldNum" sz="quarter" idx="2"/>
          </p:nvPr>
        </p:nvSpPr>
        <p:spPr>
          <a:xfrm rot="16200000">
            <a:off x="238858" y="12583263"/>
            <a:ext cx="343904" cy="3581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4" name="How to Pwn an Enterprise in 2017 - Johnny Xmas"/>
          <p:cNvSpPr txBox="1"/>
          <p:nvPr/>
        </p:nvSpPr>
        <p:spPr>
          <a:xfrm rot="16200000">
            <a:off x="-2138950" y="6678929"/>
            <a:ext cx="509952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How to Pwn an Enterprise in 2017 - Johnny Xmas</a:t>
            </a:r>
          </a:p>
        </p:txBody>
      </p:sp>
      <p:sp>
        <p:nvSpPr>
          <p:cNvPr id="25" name="@J0hnnyXm4s - johnny at johnny xmas dot net"/>
          <p:cNvSpPr txBox="1"/>
          <p:nvPr/>
        </p:nvSpPr>
        <p:spPr>
          <a:xfrm rot="16200000">
            <a:off x="21441055" y="6784467"/>
            <a:ext cx="488844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@J0hnnyXm4s - johnny at johnny xmas dot net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3E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779461" y="12344400"/>
            <a:ext cx="5686638" cy="7366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</p:sldLayoutIdLst>
  <p:transition xmlns:p14="http://schemas.microsoft.com/office/powerpoint/2010/main" spd="med" advClick="1"/>
  <p:txStyles>
    <p:titleStyle>
      <a:lvl1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ln>
            <a:noFill/>
          </a:ln>
          <a:solidFill>
            <a:srgbClr val="E7E6E6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ln>
            <a:noFill/>
          </a:ln>
          <a:solidFill>
            <a:srgbClr val="E7E6E6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ln>
            <a:noFill/>
          </a:ln>
          <a:solidFill>
            <a:srgbClr val="E7E6E6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ln>
            <a:noFill/>
          </a:ln>
          <a:solidFill>
            <a:srgbClr val="E7E6E6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ln>
            <a:noFill/>
          </a:ln>
          <a:solidFill>
            <a:srgbClr val="E7E6E6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ln>
            <a:noFill/>
          </a:ln>
          <a:solidFill>
            <a:srgbClr val="E7E6E6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ln>
            <a:noFill/>
          </a:ln>
          <a:solidFill>
            <a:srgbClr val="E7E6E6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ln>
            <a:noFill/>
          </a:ln>
          <a:solidFill>
            <a:srgbClr val="E7E6E6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ln>
            <a:noFill/>
          </a:ln>
          <a:solidFill>
            <a:srgbClr val="E7E6E6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457086" marR="0" indent="-457086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500" u="none">
          <a:ln>
            <a:noFill/>
          </a:ln>
          <a:solidFill>
            <a:srgbClr val="E7E6E6"/>
          </a:solidFill>
          <a:uFillTx/>
          <a:latin typeface="+mn-lt"/>
          <a:ea typeface="+mn-ea"/>
          <a:cs typeface="+mn-cs"/>
          <a:sym typeface="Calibri"/>
        </a:defRPr>
      </a:lvl1pPr>
      <a:lvl2pPr marL="1449058" marR="0" indent="-53488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500" u="none">
          <a:ln>
            <a:noFill/>
          </a:ln>
          <a:solidFill>
            <a:srgbClr val="E7E6E6"/>
          </a:solidFill>
          <a:uFillTx/>
          <a:latin typeface="+mn-lt"/>
          <a:ea typeface="+mn-ea"/>
          <a:cs typeface="+mn-cs"/>
          <a:sym typeface="Calibri"/>
        </a:defRPr>
      </a:lvl2pPr>
      <a:lvl3pPr marL="2472951" marR="0" indent="-644608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500" u="none">
          <a:ln>
            <a:noFill/>
          </a:ln>
          <a:solidFill>
            <a:srgbClr val="E7E6E6"/>
          </a:solidFill>
          <a:uFillTx/>
          <a:latin typeface="+mn-lt"/>
          <a:ea typeface="+mn-ea"/>
          <a:cs typeface="+mn-cs"/>
          <a:sym typeface="Calibri"/>
        </a:defRPr>
      </a:lvl3pPr>
      <a:lvl4pPr marL="3460791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500" u="none">
          <a:ln>
            <a:noFill/>
          </a:ln>
          <a:solidFill>
            <a:srgbClr val="E7E6E6"/>
          </a:solidFill>
          <a:uFillTx/>
          <a:latin typeface="+mn-lt"/>
          <a:ea typeface="+mn-ea"/>
          <a:cs typeface="+mn-cs"/>
          <a:sym typeface="Calibri"/>
        </a:defRPr>
      </a:lvl4pPr>
      <a:lvl5pPr marL="4374963" marR="0" indent="-718278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500" u="none">
          <a:ln>
            <a:noFill/>
          </a:ln>
          <a:solidFill>
            <a:srgbClr val="E7E6E6"/>
          </a:solidFill>
          <a:uFillTx/>
          <a:latin typeface="+mn-lt"/>
          <a:ea typeface="+mn-ea"/>
          <a:cs typeface="+mn-cs"/>
          <a:sym typeface="Calibri"/>
        </a:defRPr>
      </a:lvl5pPr>
      <a:lvl6pPr marL="5289135" marR="0" indent="-718278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500" u="none">
          <a:ln>
            <a:noFill/>
          </a:ln>
          <a:solidFill>
            <a:srgbClr val="E7E6E6"/>
          </a:solidFill>
          <a:uFillTx/>
          <a:latin typeface="+mn-lt"/>
          <a:ea typeface="+mn-ea"/>
          <a:cs typeface="+mn-cs"/>
          <a:sym typeface="Calibri"/>
        </a:defRPr>
      </a:lvl6pPr>
      <a:lvl7pPr marL="6203305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500" u="none">
          <a:ln>
            <a:noFill/>
          </a:ln>
          <a:solidFill>
            <a:srgbClr val="E7E6E6"/>
          </a:solidFill>
          <a:uFillTx/>
          <a:latin typeface="+mn-lt"/>
          <a:ea typeface="+mn-ea"/>
          <a:cs typeface="+mn-cs"/>
          <a:sym typeface="Calibri"/>
        </a:defRPr>
      </a:lvl7pPr>
      <a:lvl8pPr marL="7117477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500" u="none">
          <a:ln>
            <a:noFill/>
          </a:ln>
          <a:solidFill>
            <a:srgbClr val="E7E6E6"/>
          </a:solidFill>
          <a:uFillTx/>
          <a:latin typeface="+mn-lt"/>
          <a:ea typeface="+mn-ea"/>
          <a:cs typeface="+mn-cs"/>
          <a:sym typeface="Calibri"/>
        </a:defRPr>
      </a:lvl8pPr>
      <a:lvl9pPr marL="8031648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500" u="none">
          <a:ln>
            <a:noFill/>
          </a:ln>
          <a:solidFill>
            <a:srgbClr val="E7E6E6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1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eg"/><Relationship Id="rId4" Type="http://schemas.openxmlformats.org/officeDocument/2006/relationships/image" Target="../media/image15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9.jpeg"/><Relationship Id="rId6" Type="http://schemas.openxmlformats.org/officeDocument/2006/relationships/image" Target="../media/image10.jpe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8.png"/><Relationship Id="rId4" Type="http://schemas.openxmlformats.org/officeDocument/2006/relationships/image" Target="../media/image12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3.jpeg"/><Relationship Id="rId5" Type="http://schemas.openxmlformats.org/officeDocument/2006/relationships/image" Target="../media/image20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e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How to Pwn an Enterprise in 2015"/>
          <p:cNvSpPr txBox="1"/>
          <p:nvPr/>
        </p:nvSpPr>
        <p:spPr>
          <a:xfrm>
            <a:off x="913655" y="2304430"/>
            <a:ext cx="22543989" cy="5095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61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How to Pwn an Enterprise in </a:t>
            </a:r>
            <a:r>
              <a:rPr strike="sngStrike"/>
              <a:t>2015</a:t>
            </a:r>
          </a:p>
        </p:txBody>
      </p:sp>
      <p:grpSp>
        <p:nvGrpSpPr>
          <p:cNvPr id="53" name="Group"/>
          <p:cNvGrpSpPr/>
          <p:nvPr/>
        </p:nvGrpSpPr>
        <p:grpSpPr>
          <a:xfrm>
            <a:off x="12010252" y="840708"/>
            <a:ext cx="102547" cy="1150017"/>
            <a:chOff x="0" y="0"/>
            <a:chExt cx="102546" cy="1150015"/>
          </a:xfrm>
        </p:grpSpPr>
        <p:sp>
          <p:nvSpPr>
            <p:cNvPr id="49" name="Circle"/>
            <p:cNvSpPr/>
            <p:nvPr/>
          </p:nvSpPr>
          <p:spPr>
            <a:xfrm>
              <a:off x="-1" y="-1"/>
              <a:ext cx="102548" cy="102547"/>
            </a:xfrm>
            <a:prstGeom prst="ellipse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/>
                  </a:solidFill>
                </a:defRPr>
              </a:pPr>
            </a:p>
          </p:txBody>
        </p:sp>
        <p:sp>
          <p:nvSpPr>
            <p:cNvPr id="50" name="Circle"/>
            <p:cNvSpPr/>
            <p:nvPr/>
          </p:nvSpPr>
          <p:spPr>
            <a:xfrm>
              <a:off x="-1" y="351543"/>
              <a:ext cx="102548" cy="102547"/>
            </a:xfrm>
            <a:prstGeom prst="ellipse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/>
                  </a:solidFill>
                </a:defRPr>
              </a:pPr>
            </a:p>
          </p:txBody>
        </p:sp>
        <p:sp>
          <p:nvSpPr>
            <p:cNvPr id="51" name="Circle"/>
            <p:cNvSpPr/>
            <p:nvPr/>
          </p:nvSpPr>
          <p:spPr>
            <a:xfrm>
              <a:off x="-1" y="699506"/>
              <a:ext cx="102548" cy="102547"/>
            </a:xfrm>
            <a:prstGeom prst="ellipse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/>
                  </a:solidFill>
                </a:defRPr>
              </a:pPr>
            </a:p>
          </p:txBody>
        </p:sp>
        <p:sp>
          <p:nvSpPr>
            <p:cNvPr id="52" name="Circle"/>
            <p:cNvSpPr/>
            <p:nvPr/>
          </p:nvSpPr>
          <p:spPr>
            <a:xfrm>
              <a:off x="-1" y="1047469"/>
              <a:ext cx="102548" cy="102547"/>
            </a:xfrm>
            <a:prstGeom prst="ellipse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/>
                  </a:solidFill>
                </a:defRPr>
              </a:pPr>
            </a:p>
          </p:txBody>
        </p:sp>
      </p:grpSp>
      <p:sp>
        <p:nvSpPr>
          <p:cNvPr id="54" name="Slide Number"/>
          <p:cNvSpPr txBox="1"/>
          <p:nvPr>
            <p:ph type="sldNum" sz="quarter" idx="4294967295"/>
          </p:nvPr>
        </p:nvSpPr>
        <p:spPr>
          <a:xfrm rot="16200000">
            <a:off x="11882154" y="12587622"/>
            <a:ext cx="258984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5" name="By Johnny Xmas - @j0hnnyXm4s"/>
          <p:cNvSpPr txBox="1"/>
          <p:nvPr/>
        </p:nvSpPr>
        <p:spPr>
          <a:xfrm>
            <a:off x="2720653" y="7713377"/>
            <a:ext cx="12501805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49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By Johnny Xmas - @j0hnnyXm4s</a:t>
            </a:r>
          </a:p>
        </p:txBody>
      </p:sp>
      <p:grpSp>
        <p:nvGrpSpPr>
          <p:cNvPr id="59" name="Group"/>
          <p:cNvGrpSpPr/>
          <p:nvPr/>
        </p:nvGrpSpPr>
        <p:grpSpPr>
          <a:xfrm>
            <a:off x="9385107" y="6450522"/>
            <a:ext cx="13249552" cy="5294064"/>
            <a:chOff x="0" y="0"/>
            <a:chExt cx="13249551" cy="5294063"/>
          </a:xfrm>
        </p:grpSpPr>
        <p:sp>
          <p:nvSpPr>
            <p:cNvPr id="56" name="2016"/>
            <p:cNvSpPr txBox="1"/>
            <p:nvPr/>
          </p:nvSpPr>
          <p:spPr>
            <a:xfrm>
              <a:off x="8093534" y="0"/>
              <a:ext cx="5156018" cy="26805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trike="sngStrike" sz="16100">
                  <a:solidFill>
                    <a:schemeClr val="accent1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pPr/>
              <a:r>
                <a:t>2016</a:t>
              </a:r>
            </a:p>
          </p:txBody>
        </p:sp>
        <p:sp>
          <p:nvSpPr>
            <p:cNvPr id="57" name="2017"/>
            <p:cNvSpPr txBox="1"/>
            <p:nvPr/>
          </p:nvSpPr>
          <p:spPr>
            <a:xfrm>
              <a:off x="6704658" y="1658356"/>
              <a:ext cx="5110832" cy="26805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16100">
                  <a:solidFill>
                    <a:schemeClr val="accent1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pPr/>
              <a:r>
                <a:t>2017</a:t>
              </a:r>
            </a:p>
          </p:txBody>
        </p:sp>
        <p:sp>
          <p:nvSpPr>
            <p:cNvPr id="58" name="(…probably 2018)"/>
            <p:cNvSpPr txBox="1"/>
            <p:nvPr/>
          </p:nvSpPr>
          <p:spPr>
            <a:xfrm>
              <a:off x="0" y="3845337"/>
              <a:ext cx="10686819" cy="1448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8500">
                  <a:solidFill>
                    <a:schemeClr val="accent1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pPr/>
              <a:r>
                <a:t>(…probably 2018)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Class="entr" nodeType="after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99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99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" grpId="1"/>
      <p:bldP build="whole" bldLvl="1" animBg="1" rev="0" advAuto="0" spid="59" grpId="4"/>
      <p:bldP build="whole" bldLvl="1" animBg="1" rev="0" advAuto="0" spid="55" grpId="3"/>
      <p:bldP build="whole" bldLvl="1" animBg="1" rev="0" advAuto="0" spid="54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lide Number"/>
          <p:cNvSpPr txBox="1"/>
          <p:nvPr>
            <p:ph type="sldNum" sz="quarter" idx="2"/>
          </p:nvPr>
        </p:nvSpPr>
        <p:spPr>
          <a:xfrm rot="16200000">
            <a:off x="241996" y="12510200"/>
            <a:ext cx="413828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5" name="HUNTER.IO"/>
          <p:cNvSpPr txBox="1"/>
          <p:nvPr/>
        </p:nvSpPr>
        <p:spPr>
          <a:xfrm rot="16200000">
            <a:off x="4416396" y="5186680"/>
            <a:ext cx="13716001" cy="334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0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HUNTER.IO</a:t>
            </a:r>
          </a:p>
        </p:txBody>
      </p:sp>
      <p:pic>
        <p:nvPicPr>
          <p:cNvPr id="146" name="Screen Shot 2017-10-31 at 10.19.38 PM.png" descr="Screen Shot 2017-10-31 at 10.19.38 PM.png"/>
          <p:cNvPicPr>
            <a:picLocks noChangeAspect="1"/>
          </p:cNvPicPr>
          <p:nvPr/>
        </p:nvPicPr>
        <p:blipFill>
          <a:blip r:embed="rId3">
            <a:extLst/>
          </a:blip>
          <a:srcRect l="2204" t="0" r="2204" b="0"/>
          <a:stretch>
            <a:fillRect/>
          </a:stretch>
        </p:blipFill>
        <p:spPr>
          <a:xfrm>
            <a:off x="12167007" y="589359"/>
            <a:ext cx="13276072" cy="125374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  <p:sp>
        <p:nvSpPr>
          <p:cNvPr id="147" name="Shape"/>
          <p:cNvSpPr/>
          <p:nvPr/>
        </p:nvSpPr>
        <p:spPr>
          <a:xfrm rot="5400000">
            <a:off x="7089057" y="2646941"/>
            <a:ext cx="894836" cy="858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17" y="1172"/>
                </a:lnTo>
                <a:lnTo>
                  <a:pt x="1017" y="2058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48" name="Shape"/>
          <p:cNvSpPr/>
          <p:nvPr/>
        </p:nvSpPr>
        <p:spPr>
          <a:xfrm rot="10800000">
            <a:off x="7107100" y="10192264"/>
            <a:ext cx="858752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75" y="1125"/>
                </a:lnTo>
                <a:lnTo>
                  <a:pt x="1059" y="1125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49" name="RE…"/>
          <p:cNvSpPr txBox="1"/>
          <p:nvPr/>
        </p:nvSpPr>
        <p:spPr>
          <a:xfrm>
            <a:off x="2010542" y="4098417"/>
            <a:ext cx="5558028" cy="573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RE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CON</a:t>
            </a:r>
            <a:br/>
            <a:r>
              <a:t>NAIS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SANCE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lide Number"/>
          <p:cNvSpPr txBox="1"/>
          <p:nvPr>
            <p:ph type="sldNum" sz="quarter" idx="2"/>
          </p:nvPr>
        </p:nvSpPr>
        <p:spPr>
          <a:xfrm rot="16200000">
            <a:off x="241996" y="12510200"/>
            <a:ext cx="413828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4" name="FOCA"/>
          <p:cNvSpPr txBox="1"/>
          <p:nvPr/>
        </p:nvSpPr>
        <p:spPr>
          <a:xfrm rot="16200000">
            <a:off x="4416396" y="5186680"/>
            <a:ext cx="13716001" cy="334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0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FOCA</a:t>
            </a:r>
          </a:p>
        </p:txBody>
      </p:sp>
      <p:sp>
        <p:nvSpPr>
          <p:cNvPr id="155" name="Shape"/>
          <p:cNvSpPr/>
          <p:nvPr/>
        </p:nvSpPr>
        <p:spPr>
          <a:xfrm rot="5400000">
            <a:off x="7089057" y="2646941"/>
            <a:ext cx="894836" cy="858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17" y="1172"/>
                </a:lnTo>
                <a:lnTo>
                  <a:pt x="1017" y="2058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56" name="Shape"/>
          <p:cNvSpPr/>
          <p:nvPr/>
        </p:nvSpPr>
        <p:spPr>
          <a:xfrm rot="10800000">
            <a:off x="7107100" y="10192264"/>
            <a:ext cx="858752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75" y="1125"/>
                </a:lnTo>
                <a:lnTo>
                  <a:pt x="1059" y="1125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157" name="Screen Shot 2017-10-31 at 10.45.03 PM (2).png" descr="Screen Shot 2017-10-31 at 10.45.03 PM (2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16564" y="8965741"/>
            <a:ext cx="11786154" cy="41346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  <p:pic>
        <p:nvPicPr>
          <p:cNvPr id="158" name="Screen Shot 2017-10-31 at 10.50.51 PM.png" descr="Screen Shot 2017-10-31 at 10.50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98328" y="4830319"/>
            <a:ext cx="8005549" cy="46886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  <p:pic>
        <p:nvPicPr>
          <p:cNvPr id="159" name="Screen Shot 2017-10-31 at 10.49.34 PM (2).png" descr="Screen Shot 2017-10-31 at 10.49.34 PM (2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01923" y="323953"/>
            <a:ext cx="9761007" cy="580567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  <p:sp>
        <p:nvSpPr>
          <p:cNvPr id="160" name="RE…"/>
          <p:cNvSpPr txBox="1"/>
          <p:nvPr/>
        </p:nvSpPr>
        <p:spPr>
          <a:xfrm>
            <a:off x="2010542" y="4098417"/>
            <a:ext cx="5558028" cy="573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RE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CON</a:t>
            </a:r>
            <a:br/>
            <a:r>
              <a:t>NAIS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SANCE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" grpId="3"/>
      <p:bldP build="whole" bldLvl="1" animBg="1" rev="0" advAuto="0" spid="159" grpId="1"/>
      <p:bldP build="whole" bldLvl="1" animBg="1" rev="0" advAuto="0" spid="158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lide Number"/>
          <p:cNvSpPr txBox="1"/>
          <p:nvPr>
            <p:ph type="sldNum" sz="quarter" idx="2"/>
          </p:nvPr>
        </p:nvSpPr>
        <p:spPr>
          <a:xfrm rot="16200000">
            <a:off x="241996" y="12510200"/>
            <a:ext cx="413828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65" name="Rectangle"/>
          <p:cNvSpPr/>
          <p:nvPr/>
        </p:nvSpPr>
        <p:spPr>
          <a:xfrm>
            <a:off x="3148025" y="0"/>
            <a:ext cx="6689112" cy="13716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166" name="Rectangle"/>
          <p:cNvSpPr/>
          <p:nvPr/>
        </p:nvSpPr>
        <p:spPr>
          <a:xfrm>
            <a:off x="2698915" y="6058768"/>
            <a:ext cx="449111" cy="15984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167" name="RECON DEFENSE"/>
          <p:cNvSpPr txBox="1"/>
          <p:nvPr/>
        </p:nvSpPr>
        <p:spPr>
          <a:xfrm>
            <a:off x="-793123" y="934569"/>
            <a:ext cx="14571408" cy="165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0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RECON </a:t>
            </a:r>
            <a:r>
              <a:rPr>
                <a:solidFill>
                  <a:srgbClr val="E7E6E6"/>
                </a:solidFill>
              </a:rPr>
              <a:t>DEFENSE</a:t>
            </a:r>
          </a:p>
        </p:txBody>
      </p:sp>
      <p:sp>
        <p:nvSpPr>
          <p:cNvPr id="168" name="Rectangle"/>
          <p:cNvSpPr/>
          <p:nvPr/>
        </p:nvSpPr>
        <p:spPr>
          <a:xfrm>
            <a:off x="1024637" y="360242"/>
            <a:ext cx="10935888" cy="2802195"/>
          </a:xfrm>
          <a:prstGeom prst="rect">
            <a:avLst/>
          </a:prstGeom>
          <a:ln w="1270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169" name="Find it first!…"/>
          <p:cNvSpPr txBox="1"/>
          <p:nvPr/>
        </p:nvSpPr>
        <p:spPr>
          <a:xfrm>
            <a:off x="10464077" y="4614805"/>
            <a:ext cx="11420973" cy="319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11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Find it first! </a:t>
            </a:r>
          </a:p>
          <a:p>
            <a:pPr lvl="1" marL="892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Know your assets!</a:t>
            </a:r>
          </a:p>
          <a:p>
            <a:pPr lvl="1" marL="892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Google \ Shodan \ FOCA yourself</a:t>
            </a:r>
          </a:p>
          <a:p>
            <a:pPr marL="511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Write alerts for what you can’t clean</a:t>
            </a:r>
          </a:p>
        </p:txBody>
      </p:sp>
      <p:sp>
        <p:nvSpPr>
          <p:cNvPr id="170" name="//   Port \ Service Scans"/>
          <p:cNvSpPr txBox="1"/>
          <p:nvPr/>
        </p:nvSpPr>
        <p:spPr>
          <a:xfrm>
            <a:off x="8736983" y="3382621"/>
            <a:ext cx="14875160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8000">
                <a:solidFill>
                  <a:schemeClr val="accent1"/>
                </a:solidFill>
              </a:defRPr>
            </a:pPr>
            <a:r>
              <a:t>// </a:t>
            </a:r>
            <a:r>
              <a:rPr>
                <a:solidFill>
                  <a:srgbClr val="E7E6E6"/>
                </a:solidFill>
              </a:rPr>
              <a:t>  Port \ Service Scans</a:t>
            </a:r>
          </a:p>
        </p:txBody>
      </p:sp>
      <p:sp>
        <p:nvSpPr>
          <p:cNvPr id="171" name="Find it first!…"/>
          <p:cNvSpPr txBox="1"/>
          <p:nvPr/>
        </p:nvSpPr>
        <p:spPr>
          <a:xfrm>
            <a:off x="10464077" y="9193915"/>
            <a:ext cx="11420973" cy="396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11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Find it first! </a:t>
            </a:r>
          </a:p>
          <a:p>
            <a:pPr lvl="1" marL="892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Recon-NG Yourself!</a:t>
            </a:r>
          </a:p>
          <a:p>
            <a:pPr lvl="1" marL="892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Pastebin alerts!</a:t>
            </a:r>
          </a:p>
          <a:p>
            <a:pPr lvl="1" marL="892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Have Legal Issue Takedowns</a:t>
            </a:r>
          </a:p>
          <a:p>
            <a:pPr lvl="1" marL="892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(Nothing, really)</a:t>
            </a:r>
          </a:p>
        </p:txBody>
      </p:sp>
      <p:sp>
        <p:nvSpPr>
          <p:cNvPr id="172" name="//   Private Data Gone Public"/>
          <p:cNvSpPr txBox="1"/>
          <p:nvPr/>
        </p:nvSpPr>
        <p:spPr>
          <a:xfrm>
            <a:off x="8736983" y="8027623"/>
            <a:ext cx="14440424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8000">
                <a:solidFill>
                  <a:schemeClr val="accent1"/>
                </a:solidFill>
              </a:defRPr>
            </a:pPr>
            <a:r>
              <a:t>// </a:t>
            </a:r>
            <a:r>
              <a:rPr>
                <a:solidFill>
                  <a:srgbClr val="E7E6E6"/>
                </a:solidFill>
              </a:rPr>
              <a:t>  Private Data Gone Public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" grpId="1"/>
      <p:bldP build="whole" bldLvl="1" animBg="1" rev="0" advAuto="0" spid="167" grpId="2"/>
      <p:bldP build="whole" bldLvl="1" animBg="1" rev="0" advAuto="0" spid="172" grpId="7"/>
      <p:bldP build="whole" bldLvl="1" animBg="1" rev="0" advAuto="0" spid="169" grpId="4"/>
      <p:bldP build="whole" bldLvl="1" animBg="1" rev="0" advAuto="0" spid="170" grpId="5"/>
      <p:bldP build="whole" bldLvl="1" animBg="1" rev="0" advAuto="0" spid="171" grpId="6"/>
      <p:bldP build="whole" bldLvl="1" animBg="1" rev="0" advAuto="0" spid="168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"/>
          <p:cNvSpPr/>
          <p:nvPr/>
        </p:nvSpPr>
        <p:spPr>
          <a:xfrm>
            <a:off x="5450530" y="4003071"/>
            <a:ext cx="13952037" cy="5709858"/>
          </a:xfrm>
          <a:prstGeom prst="rect">
            <a:avLst/>
          </a:prstGeom>
          <a:ln w="1270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/>
                </a:solidFill>
              </a:defRPr>
            </a:pPr>
          </a:p>
        </p:txBody>
      </p:sp>
      <p:sp>
        <p:nvSpPr>
          <p:cNvPr id="175" name="EXPLOITATION"/>
          <p:cNvSpPr txBox="1"/>
          <p:nvPr/>
        </p:nvSpPr>
        <p:spPr>
          <a:xfrm>
            <a:off x="4899946" y="5904230"/>
            <a:ext cx="14571408" cy="221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3600">
                <a:solidFill>
                  <a:schemeClr val="accent3">
                    <a:lumOff val="8823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EXPLOITATION</a:t>
            </a:r>
          </a:p>
        </p:txBody>
      </p:sp>
      <p:sp>
        <p:nvSpPr>
          <p:cNvPr id="176" name="c"/>
          <p:cNvSpPr/>
          <p:nvPr/>
        </p:nvSpPr>
        <p:spPr>
          <a:xfrm>
            <a:off x="5622549" y="424505"/>
            <a:ext cx="13126201" cy="12866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92" y="0"/>
                </a:moveTo>
                <a:cubicBezTo>
                  <a:pt x="2308" y="0"/>
                  <a:pt x="2308" y="0"/>
                  <a:pt x="2308" y="0"/>
                </a:cubicBezTo>
                <a:cubicBezTo>
                  <a:pt x="740" y="0"/>
                  <a:pt x="0" y="1268"/>
                  <a:pt x="0" y="2584"/>
                </a:cubicBezTo>
                <a:cubicBezTo>
                  <a:pt x="0" y="16822"/>
                  <a:pt x="0" y="16822"/>
                  <a:pt x="0" y="16822"/>
                </a:cubicBezTo>
                <a:cubicBezTo>
                  <a:pt x="0" y="18187"/>
                  <a:pt x="740" y="19455"/>
                  <a:pt x="2308" y="19455"/>
                </a:cubicBezTo>
                <a:cubicBezTo>
                  <a:pt x="6576" y="19455"/>
                  <a:pt x="6576" y="19455"/>
                  <a:pt x="6576" y="19455"/>
                </a:cubicBezTo>
                <a:cubicBezTo>
                  <a:pt x="6576" y="16822"/>
                  <a:pt x="6576" y="16822"/>
                  <a:pt x="6576" y="16822"/>
                </a:cubicBezTo>
                <a:cubicBezTo>
                  <a:pt x="1916" y="16822"/>
                  <a:pt x="1916" y="16822"/>
                  <a:pt x="1916" y="16822"/>
                </a:cubicBezTo>
                <a:cubicBezTo>
                  <a:pt x="1916" y="6046"/>
                  <a:pt x="1916" y="6046"/>
                  <a:pt x="1916" y="6046"/>
                </a:cubicBezTo>
                <a:cubicBezTo>
                  <a:pt x="19292" y="6046"/>
                  <a:pt x="19292" y="6046"/>
                  <a:pt x="19292" y="6046"/>
                </a:cubicBezTo>
                <a:cubicBezTo>
                  <a:pt x="19292" y="16822"/>
                  <a:pt x="19292" y="16822"/>
                  <a:pt x="19292" y="16822"/>
                </a:cubicBezTo>
                <a:cubicBezTo>
                  <a:pt x="15024" y="16822"/>
                  <a:pt x="15024" y="16822"/>
                  <a:pt x="15024" y="16822"/>
                </a:cubicBezTo>
                <a:cubicBezTo>
                  <a:pt x="15024" y="19455"/>
                  <a:pt x="15024" y="19455"/>
                  <a:pt x="15024" y="19455"/>
                </a:cubicBezTo>
                <a:cubicBezTo>
                  <a:pt x="19292" y="19455"/>
                  <a:pt x="19292" y="19455"/>
                  <a:pt x="19292" y="19455"/>
                </a:cubicBezTo>
                <a:cubicBezTo>
                  <a:pt x="20468" y="19455"/>
                  <a:pt x="21600" y="18187"/>
                  <a:pt x="21600" y="16822"/>
                </a:cubicBezTo>
                <a:cubicBezTo>
                  <a:pt x="21600" y="2584"/>
                  <a:pt x="21600" y="2584"/>
                  <a:pt x="21600" y="2584"/>
                </a:cubicBezTo>
                <a:cubicBezTo>
                  <a:pt x="21600" y="1268"/>
                  <a:pt x="20468" y="0"/>
                  <a:pt x="19292" y="0"/>
                </a:cubicBezTo>
                <a:close/>
                <a:moveTo>
                  <a:pt x="2700" y="3901"/>
                </a:moveTo>
                <a:cubicBezTo>
                  <a:pt x="2308" y="3901"/>
                  <a:pt x="1916" y="3462"/>
                  <a:pt x="1916" y="3023"/>
                </a:cubicBezTo>
                <a:cubicBezTo>
                  <a:pt x="1916" y="2584"/>
                  <a:pt x="2308" y="2194"/>
                  <a:pt x="2700" y="2194"/>
                </a:cubicBezTo>
                <a:cubicBezTo>
                  <a:pt x="3092" y="2194"/>
                  <a:pt x="3440" y="2584"/>
                  <a:pt x="3440" y="3023"/>
                </a:cubicBezTo>
                <a:cubicBezTo>
                  <a:pt x="3440" y="3462"/>
                  <a:pt x="3092" y="3901"/>
                  <a:pt x="2700" y="3901"/>
                </a:cubicBezTo>
                <a:close/>
                <a:moveTo>
                  <a:pt x="5052" y="3901"/>
                </a:moveTo>
                <a:cubicBezTo>
                  <a:pt x="4660" y="3901"/>
                  <a:pt x="4224" y="3462"/>
                  <a:pt x="4224" y="3023"/>
                </a:cubicBezTo>
                <a:cubicBezTo>
                  <a:pt x="4224" y="2584"/>
                  <a:pt x="4660" y="2194"/>
                  <a:pt x="5052" y="2194"/>
                </a:cubicBezTo>
                <a:cubicBezTo>
                  <a:pt x="5400" y="2194"/>
                  <a:pt x="5748" y="2584"/>
                  <a:pt x="5748" y="3023"/>
                </a:cubicBezTo>
                <a:cubicBezTo>
                  <a:pt x="5748" y="3462"/>
                  <a:pt x="5400" y="3901"/>
                  <a:pt x="5052" y="3901"/>
                </a:cubicBezTo>
                <a:close/>
                <a:moveTo>
                  <a:pt x="19292" y="3901"/>
                </a:moveTo>
                <a:cubicBezTo>
                  <a:pt x="6576" y="3901"/>
                  <a:pt x="6576" y="3901"/>
                  <a:pt x="6576" y="3901"/>
                </a:cubicBezTo>
                <a:cubicBezTo>
                  <a:pt x="6576" y="2584"/>
                  <a:pt x="6576" y="2584"/>
                  <a:pt x="6576" y="2584"/>
                </a:cubicBezTo>
                <a:cubicBezTo>
                  <a:pt x="19292" y="2584"/>
                  <a:pt x="19292" y="2584"/>
                  <a:pt x="19292" y="2584"/>
                </a:cubicBezTo>
                <a:lnTo>
                  <a:pt x="19292" y="3901"/>
                </a:lnTo>
                <a:close/>
                <a:moveTo>
                  <a:pt x="10800" y="8630"/>
                </a:moveTo>
                <a:cubicBezTo>
                  <a:pt x="5400" y="14676"/>
                  <a:pt x="5400" y="14676"/>
                  <a:pt x="5400" y="14676"/>
                </a:cubicBezTo>
                <a:cubicBezTo>
                  <a:pt x="8884" y="14676"/>
                  <a:pt x="8884" y="14676"/>
                  <a:pt x="8884" y="14676"/>
                </a:cubicBezTo>
                <a:cubicBezTo>
                  <a:pt x="8884" y="21600"/>
                  <a:pt x="8884" y="21600"/>
                  <a:pt x="8884" y="21600"/>
                </a:cubicBezTo>
                <a:cubicBezTo>
                  <a:pt x="12716" y="21600"/>
                  <a:pt x="12716" y="21600"/>
                  <a:pt x="12716" y="21600"/>
                </a:cubicBezTo>
                <a:cubicBezTo>
                  <a:pt x="12716" y="14676"/>
                  <a:pt x="12716" y="14676"/>
                  <a:pt x="12716" y="14676"/>
                </a:cubicBezTo>
                <a:cubicBezTo>
                  <a:pt x="15808" y="14676"/>
                  <a:pt x="15808" y="14676"/>
                  <a:pt x="15808" y="14676"/>
                </a:cubicBezTo>
                <a:lnTo>
                  <a:pt x="10800" y="8630"/>
                </a:lnTo>
                <a:close/>
              </a:path>
            </a:pathLst>
          </a:custGeom>
          <a:solidFill>
            <a:schemeClr val="accent3">
              <a:alpha val="1125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4" grpId="1"/>
      <p:bldP build="whole" bldLvl="1" animBg="1" rev="0" advAuto="0" spid="175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"/>
          <p:cNvSpPr/>
          <p:nvPr/>
        </p:nvSpPr>
        <p:spPr>
          <a:xfrm>
            <a:off x="5450530" y="4003071"/>
            <a:ext cx="13952037" cy="5709858"/>
          </a:xfrm>
          <a:prstGeom prst="rect">
            <a:avLst/>
          </a:prstGeom>
          <a:ln w="1270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/>
                </a:solidFill>
              </a:defRPr>
            </a:pPr>
          </a:p>
        </p:txBody>
      </p:sp>
      <p:sp>
        <p:nvSpPr>
          <p:cNvPr id="181" name="PSYCHIC…"/>
          <p:cNvSpPr txBox="1"/>
          <p:nvPr/>
        </p:nvSpPr>
        <p:spPr>
          <a:xfrm>
            <a:off x="4899946" y="3821429"/>
            <a:ext cx="14571408" cy="607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2800">
                <a:solidFill>
                  <a:schemeClr val="accent3">
                    <a:lumOff val="8823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PSYCHIC</a:t>
            </a:r>
          </a:p>
          <a:p>
            <a:pPr algn="ctr">
              <a:defRPr b="1" sz="12800">
                <a:solidFill>
                  <a:schemeClr val="accent3">
                    <a:lumOff val="8823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POWERS </a:t>
            </a:r>
          </a:p>
          <a:p>
            <a:pPr algn="ctr">
              <a:defRPr b="1" sz="12800">
                <a:solidFill>
                  <a:schemeClr val="accent3">
                    <a:lumOff val="8823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DEMO</a:t>
            </a:r>
          </a:p>
        </p:txBody>
      </p:sp>
      <p:sp>
        <p:nvSpPr>
          <p:cNvPr id="182" name="Shape"/>
          <p:cNvSpPr/>
          <p:nvPr/>
        </p:nvSpPr>
        <p:spPr>
          <a:xfrm>
            <a:off x="4036931" y="230126"/>
            <a:ext cx="16297438" cy="13255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6" h="19903" fill="norm" stroke="1" extrusionOk="0">
                <a:moveTo>
                  <a:pt x="1818" y="5016"/>
                </a:moveTo>
                <a:cubicBezTo>
                  <a:pt x="3884" y="3121"/>
                  <a:pt x="5575" y="1659"/>
                  <a:pt x="10129" y="4041"/>
                </a:cubicBezTo>
                <a:cubicBezTo>
                  <a:pt x="12242" y="5503"/>
                  <a:pt x="13886" y="5990"/>
                  <a:pt x="15154" y="5990"/>
                </a:cubicBezTo>
                <a:cubicBezTo>
                  <a:pt x="17642" y="5990"/>
                  <a:pt x="19286" y="4529"/>
                  <a:pt x="20554" y="3121"/>
                </a:cubicBezTo>
                <a:cubicBezTo>
                  <a:pt x="20929" y="2634"/>
                  <a:pt x="21352" y="1659"/>
                  <a:pt x="20929" y="1172"/>
                </a:cubicBezTo>
                <a:cubicBezTo>
                  <a:pt x="20554" y="685"/>
                  <a:pt x="19709" y="685"/>
                  <a:pt x="19286" y="1172"/>
                </a:cubicBezTo>
                <a:cubicBezTo>
                  <a:pt x="17220" y="3121"/>
                  <a:pt x="15576" y="4529"/>
                  <a:pt x="10975" y="1659"/>
                </a:cubicBezTo>
                <a:cubicBezTo>
                  <a:pt x="5575" y="-1697"/>
                  <a:pt x="2663" y="685"/>
                  <a:pt x="597" y="3121"/>
                </a:cubicBezTo>
                <a:cubicBezTo>
                  <a:pt x="175" y="3554"/>
                  <a:pt x="-248" y="4529"/>
                  <a:pt x="175" y="5016"/>
                </a:cubicBezTo>
                <a:cubicBezTo>
                  <a:pt x="597" y="5503"/>
                  <a:pt x="1395" y="5503"/>
                  <a:pt x="1818" y="5016"/>
                </a:cubicBezTo>
                <a:close/>
                <a:moveTo>
                  <a:pt x="19286" y="7939"/>
                </a:moveTo>
                <a:cubicBezTo>
                  <a:pt x="17220" y="9834"/>
                  <a:pt x="15576" y="11729"/>
                  <a:pt x="10975" y="8859"/>
                </a:cubicBezTo>
                <a:cubicBezTo>
                  <a:pt x="5575" y="5016"/>
                  <a:pt x="2663" y="7939"/>
                  <a:pt x="597" y="9834"/>
                </a:cubicBezTo>
                <a:cubicBezTo>
                  <a:pt x="175" y="10321"/>
                  <a:pt x="-248" y="11295"/>
                  <a:pt x="175" y="11729"/>
                </a:cubicBezTo>
                <a:cubicBezTo>
                  <a:pt x="597" y="12216"/>
                  <a:pt x="1395" y="12216"/>
                  <a:pt x="1818" y="11729"/>
                </a:cubicBezTo>
                <a:cubicBezTo>
                  <a:pt x="3884" y="9834"/>
                  <a:pt x="5575" y="8426"/>
                  <a:pt x="10129" y="11295"/>
                </a:cubicBezTo>
                <a:cubicBezTo>
                  <a:pt x="12242" y="12703"/>
                  <a:pt x="13886" y="13190"/>
                  <a:pt x="15154" y="13190"/>
                </a:cubicBezTo>
                <a:cubicBezTo>
                  <a:pt x="17642" y="13190"/>
                  <a:pt x="19286" y="11295"/>
                  <a:pt x="20554" y="10321"/>
                </a:cubicBezTo>
                <a:cubicBezTo>
                  <a:pt x="20929" y="9834"/>
                  <a:pt x="21352" y="8859"/>
                  <a:pt x="20929" y="8426"/>
                </a:cubicBezTo>
                <a:cubicBezTo>
                  <a:pt x="20554" y="7398"/>
                  <a:pt x="19709" y="7398"/>
                  <a:pt x="19286" y="7939"/>
                </a:cubicBezTo>
                <a:close/>
                <a:moveTo>
                  <a:pt x="19286" y="14652"/>
                </a:moveTo>
                <a:cubicBezTo>
                  <a:pt x="17220" y="17034"/>
                  <a:pt x="15576" y="18441"/>
                  <a:pt x="10975" y="15572"/>
                </a:cubicBezTo>
                <a:cubicBezTo>
                  <a:pt x="5575" y="11729"/>
                  <a:pt x="2663" y="14652"/>
                  <a:pt x="597" y="16547"/>
                </a:cubicBezTo>
                <a:cubicBezTo>
                  <a:pt x="175" y="17034"/>
                  <a:pt x="-248" y="17954"/>
                  <a:pt x="175" y="18441"/>
                </a:cubicBezTo>
                <a:cubicBezTo>
                  <a:pt x="597" y="19416"/>
                  <a:pt x="1395" y="19416"/>
                  <a:pt x="1818" y="18929"/>
                </a:cubicBezTo>
                <a:cubicBezTo>
                  <a:pt x="3884" y="16547"/>
                  <a:pt x="5575" y="15085"/>
                  <a:pt x="10129" y="17954"/>
                </a:cubicBezTo>
                <a:cubicBezTo>
                  <a:pt x="12242" y="19416"/>
                  <a:pt x="13886" y="19903"/>
                  <a:pt x="15154" y="19903"/>
                </a:cubicBezTo>
                <a:cubicBezTo>
                  <a:pt x="17642" y="19903"/>
                  <a:pt x="19286" y="18441"/>
                  <a:pt x="20554" y="17034"/>
                </a:cubicBezTo>
                <a:cubicBezTo>
                  <a:pt x="20929" y="16547"/>
                  <a:pt x="21352" y="15572"/>
                  <a:pt x="20929" y="15085"/>
                </a:cubicBezTo>
                <a:cubicBezTo>
                  <a:pt x="20554" y="14652"/>
                  <a:pt x="19709" y="14165"/>
                  <a:pt x="19286" y="14652"/>
                </a:cubicBezTo>
                <a:close/>
              </a:path>
            </a:pathLst>
          </a:custGeom>
          <a:solidFill>
            <a:schemeClr val="accent3">
              <a:lumOff val="-12941"/>
              <a:alpha val="15026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1"/>
      <p:bldP build="whole" bldLvl="1" animBg="1" rev="0" advAuto="0" spid="181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lide Number"/>
          <p:cNvSpPr txBox="1"/>
          <p:nvPr>
            <p:ph type="sldNum" sz="quarter" idx="2"/>
          </p:nvPr>
        </p:nvSpPr>
        <p:spPr>
          <a:xfrm rot="16200000">
            <a:off x="241996" y="12510200"/>
            <a:ext cx="413828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85" name="Spring2017…"/>
          <p:cNvSpPr txBox="1"/>
          <p:nvPr/>
        </p:nvSpPr>
        <p:spPr>
          <a:xfrm>
            <a:off x="4001804" y="7274007"/>
            <a:ext cx="3474084" cy="5920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4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Spring2017</a:t>
            </a:r>
          </a:p>
          <a:p>
            <a:pPr>
              <a:defRPr b="1" sz="4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Summer2017</a:t>
            </a:r>
          </a:p>
          <a:p>
            <a:pPr>
              <a:defRPr b="1" sz="4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Fall2017</a:t>
            </a:r>
          </a:p>
          <a:p>
            <a:pPr>
              <a:defRPr b="1" sz="4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Spring17</a:t>
            </a:r>
          </a:p>
          <a:p>
            <a:pPr>
              <a:defRPr b="1" sz="4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Summer17</a:t>
            </a:r>
          </a:p>
          <a:p>
            <a:pPr>
              <a:defRPr b="1" sz="4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Fall17</a:t>
            </a:r>
          </a:p>
          <a:p>
            <a:pPr>
              <a:defRPr b="1" sz="4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Spring17!</a:t>
            </a:r>
          </a:p>
          <a:p>
            <a:pPr>
              <a:defRPr b="1" sz="4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Summer17!</a:t>
            </a:r>
          </a:p>
          <a:p>
            <a:pPr>
              <a:defRPr b="1" sz="4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Fall17!</a:t>
            </a:r>
          </a:p>
        </p:txBody>
      </p:sp>
      <p:sp>
        <p:nvSpPr>
          <p:cNvPr id="186" name="Crap"/>
          <p:cNvSpPr txBox="1"/>
          <p:nvPr/>
        </p:nvSpPr>
        <p:spPr>
          <a:xfrm>
            <a:off x="3972307" y="6101727"/>
            <a:ext cx="3156156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Crap</a:t>
            </a:r>
          </a:p>
        </p:txBody>
      </p:sp>
      <p:sp>
        <p:nvSpPr>
          <p:cNvPr id="187" name="Rectangle"/>
          <p:cNvSpPr/>
          <p:nvPr/>
        </p:nvSpPr>
        <p:spPr>
          <a:xfrm>
            <a:off x="4090295" y="6027968"/>
            <a:ext cx="3156156" cy="73761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188" name="Other Crap"/>
          <p:cNvSpPr txBox="1"/>
          <p:nvPr/>
        </p:nvSpPr>
        <p:spPr>
          <a:xfrm>
            <a:off x="16589734" y="6101727"/>
            <a:ext cx="3726414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Other Crap</a:t>
            </a:r>
          </a:p>
        </p:txBody>
      </p:sp>
      <p:sp>
        <p:nvSpPr>
          <p:cNvPr id="189" name="Rectangle"/>
          <p:cNvSpPr/>
          <p:nvPr/>
        </p:nvSpPr>
        <p:spPr>
          <a:xfrm>
            <a:off x="16765771" y="6027968"/>
            <a:ext cx="3156157" cy="73761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190" name="More Crap"/>
          <p:cNvSpPr txBox="1"/>
          <p:nvPr/>
        </p:nvSpPr>
        <p:spPr>
          <a:xfrm>
            <a:off x="10473723" y="5963006"/>
            <a:ext cx="3562575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More Crap</a:t>
            </a:r>
          </a:p>
        </p:txBody>
      </p:sp>
      <p:sp>
        <p:nvSpPr>
          <p:cNvPr id="191" name="Rectangle"/>
          <p:cNvSpPr/>
          <p:nvPr/>
        </p:nvSpPr>
        <p:spPr>
          <a:xfrm>
            <a:off x="10591710" y="5889247"/>
            <a:ext cx="3156156" cy="73761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192" name="Password…"/>
          <p:cNvSpPr txBox="1"/>
          <p:nvPr/>
        </p:nvSpPr>
        <p:spPr>
          <a:xfrm>
            <a:off x="10562214" y="7135286"/>
            <a:ext cx="3474084" cy="527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4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Password</a:t>
            </a:r>
          </a:p>
          <a:p>
            <a:pPr>
              <a:defRPr b="1" sz="4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Password1</a:t>
            </a:r>
          </a:p>
          <a:p>
            <a:pPr>
              <a:defRPr b="1" sz="4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Password!</a:t>
            </a:r>
          </a:p>
          <a:p>
            <a:pPr>
              <a:defRPr b="1" sz="4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Password1!</a:t>
            </a:r>
          </a:p>
          <a:p>
            <a:pPr>
              <a:defRPr b="1" sz="4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Password2017</a:t>
            </a:r>
          </a:p>
          <a:p>
            <a:pPr>
              <a:defRPr b="1" sz="4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Password17</a:t>
            </a:r>
          </a:p>
          <a:p>
            <a:pPr>
              <a:defRPr b="1" sz="4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Password17!</a:t>
            </a:r>
          </a:p>
        </p:txBody>
      </p:sp>
      <p:sp>
        <p:nvSpPr>
          <p:cNvPr id="193" name="Fuck{companyname}…"/>
          <p:cNvSpPr txBox="1"/>
          <p:nvPr/>
        </p:nvSpPr>
        <p:spPr>
          <a:xfrm>
            <a:off x="15008899" y="7169967"/>
            <a:ext cx="7724705" cy="203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4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Fuck{companyname}</a:t>
            </a:r>
          </a:p>
          <a:p>
            <a:pPr algn="ctr">
              <a:defRPr b="1" sz="4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  <a:p>
            <a:pPr algn="ctr">
              <a:defRPr b="1" sz="4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{CompanyActivity}</a:t>
            </a:r>
          </a:p>
        </p:txBody>
      </p:sp>
      <p:sp>
        <p:nvSpPr>
          <p:cNvPr id="194" name="COMM…"/>
          <p:cNvSpPr txBox="1"/>
          <p:nvPr/>
        </p:nvSpPr>
        <p:spPr>
          <a:xfrm rot="16200000">
            <a:off x="9240440" y="-904006"/>
            <a:ext cx="5558027" cy="633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0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COMM</a:t>
            </a:r>
          </a:p>
          <a:p>
            <a:pPr>
              <a:defRPr b="1" sz="10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MMON</a:t>
            </a:r>
          </a:p>
          <a:p>
            <a:pPr>
              <a:defRPr b="1" sz="10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PASS</a:t>
            </a:r>
          </a:p>
          <a:p>
            <a:pPr>
              <a:defRPr b="1" sz="10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WORDS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4"/>
      <p:bldP build="whole" bldLvl="1" animBg="1" rev="0" advAuto="0" spid="192" grpId="5"/>
      <p:bldP build="whole" bldLvl="1" animBg="1" rev="0" advAuto="0" spid="188" grpId="3"/>
      <p:bldP build="whole" bldLvl="1" animBg="1" rev="0" advAuto="0" spid="186" grpId="2"/>
      <p:bldP build="whole" bldLvl="1" animBg="1" rev="0" advAuto="0" spid="193" grpId="6"/>
      <p:bldP build="whole" bldLvl="1" animBg="1" rev="0" advAuto="0" spid="194" grpId="7"/>
      <p:bldP build="whole" bldLvl="1" animBg="1" rev="0" advAuto="0" spid="18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lide Number"/>
          <p:cNvSpPr txBox="1"/>
          <p:nvPr>
            <p:ph type="sldNum" sz="quarter" idx="2"/>
          </p:nvPr>
        </p:nvSpPr>
        <p:spPr>
          <a:xfrm rot="16200000">
            <a:off x="241996" y="12510200"/>
            <a:ext cx="413828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9" name="BURPSUITE"/>
          <p:cNvSpPr txBox="1"/>
          <p:nvPr/>
        </p:nvSpPr>
        <p:spPr>
          <a:xfrm rot="16200000">
            <a:off x="4263996" y="5339080"/>
            <a:ext cx="13716001" cy="3037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8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BURPSUITE</a:t>
            </a:r>
          </a:p>
        </p:txBody>
      </p:sp>
      <p:sp>
        <p:nvSpPr>
          <p:cNvPr id="200" name="Shape"/>
          <p:cNvSpPr/>
          <p:nvPr/>
        </p:nvSpPr>
        <p:spPr>
          <a:xfrm rot="5400000">
            <a:off x="7089057" y="2646941"/>
            <a:ext cx="894836" cy="858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17" y="1172"/>
                </a:lnTo>
                <a:lnTo>
                  <a:pt x="1017" y="2058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01" name="Shape"/>
          <p:cNvSpPr/>
          <p:nvPr/>
        </p:nvSpPr>
        <p:spPr>
          <a:xfrm rot="10800000">
            <a:off x="7107100" y="10192264"/>
            <a:ext cx="858752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75" y="1125"/>
                </a:lnTo>
                <a:lnTo>
                  <a:pt x="1059" y="1125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202" name="091R31205-4.jpg" descr="091R31205-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17196" y="327068"/>
            <a:ext cx="12800765" cy="6434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  <p:pic>
        <p:nvPicPr>
          <p:cNvPr id="203" name="10.png" descr="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78350" y="7499116"/>
            <a:ext cx="9093201" cy="5816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  <p:pic>
        <p:nvPicPr>
          <p:cNvPr id="204" name="OWASP_AuthAndSessionManagement_4.png" descr="OWASP_AuthAndSessionManagement_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991529" y="5166723"/>
            <a:ext cx="8499199" cy="509951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  <p:sp>
        <p:nvSpPr>
          <p:cNvPr id="205" name="EX…"/>
          <p:cNvSpPr txBox="1"/>
          <p:nvPr/>
        </p:nvSpPr>
        <p:spPr>
          <a:xfrm>
            <a:off x="2010542" y="4098417"/>
            <a:ext cx="5558028" cy="573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EX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PLOI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TA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Class="entr" nodeType="after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5"/>
      <p:bldP build="whole" bldLvl="1" animBg="1" rev="0" advAuto="0" spid="201" grpId="3"/>
      <p:bldP build="whole" bldLvl="1" animBg="1" rev="0" advAuto="0" spid="200" grpId="2"/>
      <p:bldP build="whole" bldLvl="1" animBg="1" rev="0" advAuto="0" spid="203" grpId="7"/>
      <p:bldP build="whole" bldLvl="1" animBg="1" rev="0" advAuto="0" spid="199" grpId="1"/>
      <p:bldP build="whole" bldLvl="1" animBg="1" rev="0" advAuto="0" spid="204" grpId="6"/>
      <p:bldP build="whole" bldLvl="1" animBg="1" rev="0" advAuto="0" spid="205" grpId="4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Number"/>
          <p:cNvSpPr txBox="1"/>
          <p:nvPr>
            <p:ph type="sldNum" sz="quarter" idx="2"/>
          </p:nvPr>
        </p:nvSpPr>
        <p:spPr>
          <a:xfrm rot="16200000">
            <a:off x="241996" y="12510200"/>
            <a:ext cx="413828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0" name="MAILSNIPER"/>
          <p:cNvSpPr txBox="1"/>
          <p:nvPr/>
        </p:nvSpPr>
        <p:spPr>
          <a:xfrm rot="16200000">
            <a:off x="4263996" y="5339080"/>
            <a:ext cx="13716001" cy="3037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8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MAILSNIPER</a:t>
            </a:r>
          </a:p>
        </p:txBody>
      </p:sp>
      <p:sp>
        <p:nvSpPr>
          <p:cNvPr id="211" name="Shape"/>
          <p:cNvSpPr/>
          <p:nvPr/>
        </p:nvSpPr>
        <p:spPr>
          <a:xfrm rot="5400000">
            <a:off x="7089057" y="2646941"/>
            <a:ext cx="894836" cy="858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17" y="1172"/>
                </a:lnTo>
                <a:lnTo>
                  <a:pt x="1017" y="2058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12" name="Shape"/>
          <p:cNvSpPr/>
          <p:nvPr/>
        </p:nvSpPr>
        <p:spPr>
          <a:xfrm rot="10800000">
            <a:off x="7107100" y="10192264"/>
            <a:ext cx="858752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75" y="1125"/>
                </a:lnTo>
                <a:lnTo>
                  <a:pt x="1059" y="1125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213" name="Screen Shot 2017-04-20 at 10.35.01 AM.png" descr="Screen Shot 2017-04-20 at 10.35.01 A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6482"/>
          <a:stretch>
            <a:fillRect/>
          </a:stretch>
        </p:blipFill>
        <p:spPr>
          <a:xfrm>
            <a:off x="11878235" y="7998677"/>
            <a:ext cx="12217401" cy="5282128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  <p:pic>
        <p:nvPicPr>
          <p:cNvPr id="214" name="Screen Shot 2017-04-20 at 7.24.43 PM.png" descr="Screen Shot 2017-04-20 at 7.24.43 PM.png"/>
          <p:cNvPicPr>
            <a:picLocks noChangeAspect="1"/>
          </p:cNvPicPr>
          <p:nvPr/>
        </p:nvPicPr>
        <p:blipFill>
          <a:blip r:embed="rId4">
            <a:extLst/>
          </a:blip>
          <a:srcRect l="22882" t="0" r="0" b="0"/>
          <a:stretch>
            <a:fillRect/>
          </a:stretch>
        </p:blipFill>
        <p:spPr>
          <a:xfrm>
            <a:off x="13140557" y="4833076"/>
            <a:ext cx="11265368" cy="5859420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215" name="pasted image 0.png" descr="pasted image 0.png"/>
          <p:cNvPicPr>
            <a:picLocks noChangeAspect="1"/>
          </p:cNvPicPr>
          <p:nvPr/>
        </p:nvPicPr>
        <p:blipFill>
          <a:blip r:embed="rId5">
            <a:extLst/>
          </a:blip>
          <a:srcRect l="1245" t="5760" r="4248" b="1996"/>
          <a:stretch>
            <a:fillRect/>
          </a:stretch>
        </p:blipFill>
        <p:spPr>
          <a:xfrm>
            <a:off x="11880207" y="336749"/>
            <a:ext cx="10793054" cy="7924297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  <p:sp>
        <p:nvSpPr>
          <p:cNvPr id="216" name="EX…"/>
          <p:cNvSpPr txBox="1"/>
          <p:nvPr/>
        </p:nvSpPr>
        <p:spPr>
          <a:xfrm>
            <a:off x="2010542" y="4098417"/>
            <a:ext cx="5558028" cy="573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EX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PLOI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TA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3" grpId="3"/>
      <p:bldP build="whole" bldLvl="1" animBg="1" rev="0" advAuto="0" spid="214" grpId="2"/>
      <p:bldP build="whole" bldLvl="1" animBg="1" rev="0" advAuto="0" spid="21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/>
          <p:nvPr>
            <p:ph type="sldNum" sz="quarter" idx="2"/>
          </p:nvPr>
        </p:nvSpPr>
        <p:spPr>
          <a:xfrm rot="16200000">
            <a:off x="241996" y="12510200"/>
            <a:ext cx="413828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1" name="FIERCEPHISH"/>
          <p:cNvSpPr txBox="1"/>
          <p:nvPr/>
        </p:nvSpPr>
        <p:spPr>
          <a:xfrm rot="16200000">
            <a:off x="4206846" y="5396230"/>
            <a:ext cx="13716001" cy="292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8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FIERCEPHISH</a:t>
            </a:r>
          </a:p>
        </p:txBody>
      </p:sp>
      <p:sp>
        <p:nvSpPr>
          <p:cNvPr id="222" name="Shape"/>
          <p:cNvSpPr/>
          <p:nvPr/>
        </p:nvSpPr>
        <p:spPr>
          <a:xfrm rot="5400000">
            <a:off x="7089057" y="2646941"/>
            <a:ext cx="894836" cy="858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17" y="1172"/>
                </a:lnTo>
                <a:lnTo>
                  <a:pt x="1017" y="2058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23" name="Shape"/>
          <p:cNvSpPr/>
          <p:nvPr/>
        </p:nvSpPr>
        <p:spPr>
          <a:xfrm rot="10800000">
            <a:off x="7107100" y="10192264"/>
            <a:ext cx="858752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75" y="1125"/>
                </a:lnTo>
                <a:lnTo>
                  <a:pt x="1059" y="1125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224" name="maxresdefault (1).jpg" descr="maxresdefault (1)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81715" y="519933"/>
            <a:ext cx="11252201" cy="11709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  <p:sp>
        <p:nvSpPr>
          <p:cNvPr id="225" name="EX…"/>
          <p:cNvSpPr txBox="1"/>
          <p:nvPr/>
        </p:nvSpPr>
        <p:spPr>
          <a:xfrm>
            <a:off x="2010542" y="4098417"/>
            <a:ext cx="5558028" cy="573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EX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PLOI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TA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TION</a:t>
            </a:r>
          </a:p>
        </p:txBody>
      </p:sp>
      <p:pic>
        <p:nvPicPr>
          <p:cNvPr id="226" name="woman-in-black-shirt-yelling-at-computer.jpg" descr="woman-in-black-shirt-yelling-at-computer.jpg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1890069" y="131636"/>
            <a:ext cx="7894589" cy="588936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  <p:pic>
        <p:nvPicPr>
          <p:cNvPr id="227" name="v852BbM.png" descr="v852Bb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01601" y="7447606"/>
            <a:ext cx="12337021" cy="60724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6" grpId="1"/>
      <p:bldP build="whole" bldLvl="1" animBg="1" rev="0" advAuto="0" spid="224" grpId="2"/>
      <p:bldP build="whole" bldLvl="1" animBg="1" rev="0" advAuto="0" spid="227" grpId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lide Number"/>
          <p:cNvSpPr txBox="1"/>
          <p:nvPr>
            <p:ph type="sldNum" sz="quarter" idx="2"/>
          </p:nvPr>
        </p:nvSpPr>
        <p:spPr>
          <a:xfrm rot="16200000">
            <a:off x="241996" y="12510200"/>
            <a:ext cx="413828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2" name="Rectangle"/>
          <p:cNvSpPr/>
          <p:nvPr/>
        </p:nvSpPr>
        <p:spPr>
          <a:xfrm>
            <a:off x="3148025" y="0"/>
            <a:ext cx="6689112" cy="13716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233" name="Rectangle"/>
          <p:cNvSpPr/>
          <p:nvPr/>
        </p:nvSpPr>
        <p:spPr>
          <a:xfrm>
            <a:off x="2698916" y="6058768"/>
            <a:ext cx="449110" cy="15984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234" name="EXPLOIT DEFENSE"/>
          <p:cNvSpPr txBox="1"/>
          <p:nvPr/>
        </p:nvSpPr>
        <p:spPr>
          <a:xfrm>
            <a:off x="-793123" y="934569"/>
            <a:ext cx="14571408" cy="165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0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EXPLOIT </a:t>
            </a:r>
            <a:r>
              <a:rPr>
                <a:solidFill>
                  <a:srgbClr val="E7E6E6"/>
                </a:solidFill>
              </a:rPr>
              <a:t>DEFENSE</a:t>
            </a:r>
          </a:p>
        </p:txBody>
      </p:sp>
      <p:sp>
        <p:nvSpPr>
          <p:cNvPr id="235" name="Rectangle"/>
          <p:cNvSpPr/>
          <p:nvPr/>
        </p:nvSpPr>
        <p:spPr>
          <a:xfrm>
            <a:off x="934296" y="360242"/>
            <a:ext cx="11293973" cy="2802195"/>
          </a:xfrm>
          <a:prstGeom prst="rect">
            <a:avLst/>
          </a:prstGeom>
          <a:ln w="1270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236" name="Awareness training (yawn)…"/>
          <p:cNvSpPr txBox="1"/>
          <p:nvPr/>
        </p:nvSpPr>
        <p:spPr>
          <a:xfrm>
            <a:off x="10534373" y="4923290"/>
            <a:ext cx="11420973" cy="396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11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Awareness training (yawn)</a:t>
            </a:r>
          </a:p>
          <a:p>
            <a:pPr lvl="1" marL="892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Phish Yourself</a:t>
            </a:r>
          </a:p>
          <a:p>
            <a:pPr marL="511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Make users take ownership </a:t>
            </a:r>
          </a:p>
          <a:p>
            <a:pPr lvl="1" marL="892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Offer pos. and neg. reinforcement</a:t>
            </a:r>
          </a:p>
          <a:p>
            <a:pPr lvl="1" marL="892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Does HR enforce your AUP?</a:t>
            </a:r>
          </a:p>
        </p:txBody>
      </p:sp>
      <p:sp>
        <p:nvSpPr>
          <p:cNvPr id="237" name="//   Phishing"/>
          <p:cNvSpPr txBox="1"/>
          <p:nvPr/>
        </p:nvSpPr>
        <p:spPr>
          <a:xfrm>
            <a:off x="8736983" y="3722586"/>
            <a:ext cx="12873419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8000">
                <a:solidFill>
                  <a:schemeClr val="accent1"/>
                </a:solidFill>
              </a:defRPr>
            </a:pPr>
            <a:r>
              <a:t>// </a:t>
            </a:r>
            <a:r>
              <a:rPr>
                <a:solidFill>
                  <a:srgbClr val="E7E6E6"/>
                </a:solidFill>
              </a:rPr>
              <a:t>  Phishing</a:t>
            </a:r>
          </a:p>
        </p:txBody>
      </p:sp>
      <p:sp>
        <p:nvSpPr>
          <p:cNvPr id="238" name="MFA Solution…"/>
          <p:cNvSpPr txBox="1"/>
          <p:nvPr/>
        </p:nvSpPr>
        <p:spPr>
          <a:xfrm>
            <a:off x="10534373" y="10547817"/>
            <a:ext cx="11420973" cy="241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11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MFA Solution</a:t>
            </a:r>
          </a:p>
          <a:p>
            <a:pPr marL="511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Lockdown EWS queries</a:t>
            </a:r>
          </a:p>
          <a:p>
            <a:pPr marL="511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Alert on anomalous traffic volumes</a:t>
            </a:r>
          </a:p>
        </p:txBody>
      </p:sp>
      <p:sp>
        <p:nvSpPr>
          <p:cNvPr id="239" name="//   Bruteforcing / Guessing"/>
          <p:cNvSpPr txBox="1"/>
          <p:nvPr/>
        </p:nvSpPr>
        <p:spPr>
          <a:xfrm>
            <a:off x="8756687" y="9282391"/>
            <a:ext cx="13701383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8000">
                <a:solidFill>
                  <a:schemeClr val="accent1"/>
                </a:solidFill>
              </a:defRPr>
            </a:pPr>
            <a:r>
              <a:t>// </a:t>
            </a:r>
            <a:r>
              <a:rPr>
                <a:solidFill>
                  <a:srgbClr val="E7E6E6"/>
                </a:solidFill>
              </a:rPr>
              <a:t>  Bruteforcing / Guessing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"/>
          <p:cNvSpPr txBox="1"/>
          <p:nvPr>
            <p:ph type="sldNum" sz="quarter" idx="2"/>
          </p:nvPr>
        </p:nvSpPr>
        <p:spPr>
          <a:xfrm rot="16200000">
            <a:off x="319418" y="12587622"/>
            <a:ext cx="258984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2" name="Rectangle"/>
          <p:cNvSpPr/>
          <p:nvPr/>
        </p:nvSpPr>
        <p:spPr>
          <a:xfrm>
            <a:off x="8855688" y="0"/>
            <a:ext cx="6689113" cy="1371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63" name="Johnny…"/>
          <p:cNvSpPr txBox="1"/>
          <p:nvPr/>
        </p:nvSpPr>
        <p:spPr>
          <a:xfrm>
            <a:off x="17102205" y="2663028"/>
            <a:ext cx="5558027" cy="946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0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Johnny</a:t>
            </a:r>
          </a:p>
          <a:p>
            <a:pPr>
              <a:defRPr b="1" sz="10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  <a:p>
            <a:pPr algn="ctr">
              <a:defRPr b="1" sz="10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Freakin’</a:t>
            </a:r>
          </a:p>
          <a:p>
            <a:pPr>
              <a:defRPr b="1" sz="10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  <a:p>
            <a:pPr algn="ctr">
              <a:defRPr b="1" sz="10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Xmas</a:t>
            </a:r>
          </a:p>
        </p:txBody>
      </p:sp>
      <p:sp>
        <p:nvSpPr>
          <p:cNvPr id="64" name="Shape"/>
          <p:cNvSpPr/>
          <p:nvPr/>
        </p:nvSpPr>
        <p:spPr>
          <a:xfrm rot="5400000">
            <a:off x="21649323" y="2482807"/>
            <a:ext cx="894836" cy="858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17" y="1172"/>
                </a:lnTo>
                <a:lnTo>
                  <a:pt x="1017" y="2058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65" name="Shape"/>
          <p:cNvSpPr/>
          <p:nvPr/>
        </p:nvSpPr>
        <p:spPr>
          <a:xfrm rot="10800000">
            <a:off x="21667367" y="10028130"/>
            <a:ext cx="858748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75" y="1125"/>
                </a:lnTo>
                <a:lnTo>
                  <a:pt x="1059" y="1125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66" name="johnny4 copy.jpg" descr="johnny4 copy.jpg"/>
          <p:cNvPicPr>
            <a:picLocks noChangeAspect="1"/>
          </p:cNvPicPr>
          <p:nvPr/>
        </p:nvPicPr>
        <p:blipFill>
          <a:blip r:embed="rId3">
            <a:extLst/>
          </a:blip>
          <a:srcRect l="34546" t="0" r="34680" b="0"/>
          <a:stretch>
            <a:fillRect/>
          </a:stretch>
        </p:blipFill>
        <p:spPr>
          <a:xfrm>
            <a:off x="8855688" y="-1"/>
            <a:ext cx="6703974" cy="13716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" name="Group"/>
          <p:cNvGrpSpPr/>
          <p:nvPr/>
        </p:nvGrpSpPr>
        <p:grpSpPr>
          <a:xfrm>
            <a:off x="50367" y="1618088"/>
            <a:ext cx="7247917" cy="10479824"/>
            <a:chOff x="0" y="0"/>
            <a:chExt cx="7247916" cy="10479823"/>
          </a:xfrm>
        </p:grpSpPr>
        <p:sp>
          <p:nvSpPr>
            <p:cNvPr id="67" name="//   Penetration Tester @ Redlegg"/>
            <p:cNvSpPr txBox="1"/>
            <p:nvPr/>
          </p:nvSpPr>
          <p:spPr>
            <a:xfrm>
              <a:off x="0" y="3125237"/>
              <a:ext cx="6996573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b="1" sz="3000"/>
              </a:pPr>
              <a:r>
                <a:t>//</a:t>
              </a:r>
              <a:r>
                <a:rPr>
                  <a:solidFill>
                    <a:schemeClr val="accent1"/>
                  </a:solidFill>
                </a:rPr>
                <a:t> </a:t>
              </a:r>
              <a:r>
                <a:rPr b="0"/>
                <a:t>  Penetration Tester @ Redlegg </a:t>
              </a:r>
            </a:p>
          </p:txBody>
        </p:sp>
        <p:sp>
          <p:nvSpPr>
            <p:cNvPr id="68" name="Performing ICS / SCADA Research  (Read: hacking)…"/>
            <p:cNvSpPr txBox="1"/>
            <p:nvPr/>
          </p:nvSpPr>
          <p:spPr>
            <a:xfrm>
              <a:off x="2490170" y="634108"/>
              <a:ext cx="4757747" cy="222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00526" indent="-200526">
                <a:lnSpc>
                  <a:spcPct val="150000"/>
                </a:lnSpc>
                <a:buSzPct val="100000"/>
                <a:buChar char="•"/>
                <a:defRPr sz="20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t>Performing ICS / SCADA Research  (Read: hacking)</a:t>
              </a:r>
            </a:p>
            <a:p>
              <a:pPr marL="200526" indent="-200526">
                <a:lnSpc>
                  <a:spcPct val="150000"/>
                </a:lnSpc>
                <a:buSzPct val="100000"/>
                <a:buChar char="•"/>
                <a:defRPr sz="20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t>Identifying flaws and vulnerabilities in ICS, writing exploits, and developing defenses against them </a:t>
              </a:r>
            </a:p>
          </p:txBody>
        </p:sp>
        <p:sp>
          <p:nvSpPr>
            <p:cNvPr id="69" name="//   Security Researcher @ Uptake"/>
            <p:cNvSpPr txBox="1"/>
            <p:nvPr/>
          </p:nvSpPr>
          <p:spPr>
            <a:xfrm>
              <a:off x="251342" y="0"/>
              <a:ext cx="6996574" cy="535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b="1" sz="3000"/>
              </a:pPr>
              <a:r>
                <a:t>//</a:t>
              </a:r>
              <a:r>
                <a:rPr>
                  <a:solidFill>
                    <a:schemeClr val="accent1"/>
                  </a:solidFill>
                </a:rPr>
                <a:t> </a:t>
              </a:r>
              <a:r>
                <a:rPr b="0"/>
                <a:t>  Security Researcher @ Uptake </a:t>
              </a:r>
            </a:p>
          </p:txBody>
        </p:sp>
        <p:sp>
          <p:nvSpPr>
            <p:cNvPr id="70" name="//   Security Engineer @ Officemax"/>
            <p:cNvSpPr txBox="1"/>
            <p:nvPr/>
          </p:nvSpPr>
          <p:spPr>
            <a:xfrm>
              <a:off x="251342" y="7225763"/>
              <a:ext cx="6996574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b="1" sz="3000"/>
              </a:pPr>
              <a:r>
                <a:t>//</a:t>
              </a:r>
              <a:r>
                <a:rPr>
                  <a:solidFill>
                    <a:schemeClr val="accent1"/>
                  </a:solidFill>
                </a:rPr>
                <a:t> </a:t>
              </a:r>
              <a:r>
                <a:rPr b="0"/>
                <a:t>  Security Engineer @ Officemax </a:t>
              </a:r>
            </a:p>
          </p:txBody>
        </p:sp>
        <p:sp>
          <p:nvSpPr>
            <p:cNvPr id="71" name="Contracted assessment of physical, digital and cultural security postures at companies ranging from SMB to Global 1000…"/>
            <p:cNvSpPr txBox="1"/>
            <p:nvPr/>
          </p:nvSpPr>
          <p:spPr>
            <a:xfrm>
              <a:off x="2490170" y="3758645"/>
              <a:ext cx="4757747" cy="313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00526" indent="-200526">
                <a:lnSpc>
                  <a:spcPct val="150000"/>
                </a:lnSpc>
                <a:buSzPct val="100000"/>
                <a:buChar char="•"/>
                <a:defRPr sz="20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t>Contracted assessment of physical, digital and cultural security postures at companies ranging from SMB to Global 1000</a:t>
              </a:r>
            </a:p>
            <a:p>
              <a:pPr marL="200526" indent="-200526">
                <a:lnSpc>
                  <a:spcPct val="150000"/>
                </a:lnSpc>
                <a:buSzPct val="100000"/>
                <a:buChar char="•"/>
                <a:defRPr sz="20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t>General consultation on Governance, Risk &amp; Compliance, along with all other aspects of information security</a:t>
              </a:r>
            </a:p>
          </p:txBody>
        </p:sp>
        <p:sp>
          <p:nvSpPr>
            <p:cNvPr id="72" name="Engineering of security systems for a Fortune 500 / Global 1000 enterprise…"/>
            <p:cNvSpPr txBox="1"/>
            <p:nvPr/>
          </p:nvSpPr>
          <p:spPr>
            <a:xfrm>
              <a:off x="2490170" y="7797583"/>
              <a:ext cx="4757747" cy="2682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00526" indent="-200526">
                <a:lnSpc>
                  <a:spcPct val="150000"/>
                </a:lnSpc>
                <a:buSzPct val="100000"/>
                <a:buChar char="•"/>
                <a:defRPr sz="20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t>Engineering of security systems for a Fortune 500 / Global 1000 enterprise</a:t>
              </a:r>
            </a:p>
            <a:p>
              <a:pPr marL="200526" indent="-200526">
                <a:lnSpc>
                  <a:spcPct val="150000"/>
                </a:lnSpc>
                <a:buSzPct val="100000"/>
                <a:buChar char="•"/>
                <a:defRPr sz="20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t>Implemented such security solutions as DLP, Password Management, Content Filtering Proxy, Wireless IDS, and much more</a:t>
              </a:r>
            </a:p>
          </p:txBody>
        </p:sp>
      </p:grpSp>
      <p:grpSp>
        <p:nvGrpSpPr>
          <p:cNvPr id="78" name="Group"/>
          <p:cNvGrpSpPr/>
          <p:nvPr/>
        </p:nvGrpSpPr>
        <p:grpSpPr>
          <a:xfrm>
            <a:off x="1040926" y="13997282"/>
            <a:ext cx="6996574" cy="8949849"/>
            <a:chOff x="0" y="0"/>
            <a:chExt cx="6996573" cy="8949847"/>
          </a:xfrm>
        </p:grpSpPr>
        <p:sp>
          <p:nvSpPr>
            <p:cNvPr id="74" name="//   Public Persona &amp; Infosec Diva @ *"/>
            <p:cNvSpPr txBox="1"/>
            <p:nvPr/>
          </p:nvSpPr>
          <p:spPr>
            <a:xfrm>
              <a:off x="0" y="3370656"/>
              <a:ext cx="6996573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b="1" sz="3000"/>
              </a:pPr>
              <a:r>
                <a:t>//</a:t>
              </a:r>
              <a:r>
                <a:rPr>
                  <a:solidFill>
                    <a:schemeClr val="accent1"/>
                  </a:solidFill>
                </a:rPr>
                <a:t> </a:t>
              </a:r>
              <a:r>
                <a:rPr b="0"/>
                <a:t>  Public Persona &amp; Infosec Diva @ *</a:t>
              </a:r>
            </a:p>
          </p:txBody>
        </p:sp>
        <p:sp>
          <p:nvSpPr>
            <p:cNvPr id="75" name="Core staff for Chicago’s most consistently-attended Information Security meetups…"/>
            <p:cNvSpPr txBox="1"/>
            <p:nvPr/>
          </p:nvSpPr>
          <p:spPr>
            <a:xfrm>
              <a:off x="2238827" y="634108"/>
              <a:ext cx="4757747" cy="222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00526" indent="-200526">
                <a:lnSpc>
                  <a:spcPct val="150000"/>
                </a:lnSpc>
                <a:buSzPct val="100000"/>
                <a:buChar char="•"/>
                <a:defRPr sz="20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t>Core staff for Chicago’s most consistently-attended Information Security meetups</a:t>
              </a:r>
            </a:p>
            <a:p>
              <a:pPr marL="200526" indent="-200526">
                <a:lnSpc>
                  <a:spcPct val="150000"/>
                </a:lnSpc>
                <a:buSzPct val="100000"/>
                <a:buChar char="•"/>
                <a:defRPr sz="20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t>Founder of BurbSec East, the second-largest of the groups</a:t>
              </a:r>
            </a:p>
          </p:txBody>
        </p:sp>
        <p:sp>
          <p:nvSpPr>
            <p:cNvPr id="76" name="//   Founder &amp; Coordinator @ BurbSec"/>
            <p:cNvSpPr txBox="1"/>
            <p:nvPr/>
          </p:nvSpPr>
          <p:spPr>
            <a:xfrm>
              <a:off x="0" y="0"/>
              <a:ext cx="6996573" cy="535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defRPr b="1" sz="3000"/>
              </a:pPr>
              <a:r>
                <a:t>//</a:t>
              </a:r>
              <a:r>
                <a:rPr>
                  <a:solidFill>
                    <a:schemeClr val="accent1"/>
                  </a:solidFill>
                </a:rPr>
                <a:t> </a:t>
              </a:r>
              <a:r>
                <a:rPr b="0"/>
                <a:t>  Founder &amp; Coordinator @ BurbSec </a:t>
              </a:r>
            </a:p>
          </p:txBody>
        </p:sp>
        <p:sp>
          <p:nvSpPr>
            <p:cNvPr id="77" name="Given over 60 presentations in 6 countries on the topics of Technology,  Information Security, Privacy and Career Advancement…"/>
            <p:cNvSpPr txBox="1"/>
            <p:nvPr/>
          </p:nvSpPr>
          <p:spPr>
            <a:xfrm>
              <a:off x="2238827" y="3981607"/>
              <a:ext cx="4757747" cy="496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00526" indent="-200526">
                <a:lnSpc>
                  <a:spcPct val="150000"/>
                </a:lnSpc>
                <a:buSzPct val="100000"/>
                <a:buChar char="•"/>
                <a:defRPr sz="20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t>Given over 60 presentations in 6 countries on the topics of Technology,  Information Security, Privacy and Career Advancement</a:t>
              </a:r>
            </a:p>
            <a:p>
              <a:pPr marL="200526" indent="-200526">
                <a:lnSpc>
                  <a:spcPct val="150000"/>
                </a:lnSpc>
                <a:buSzPct val="100000"/>
                <a:buChar char="•"/>
                <a:defRPr sz="20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t>Makes angry, satirical comments on twitter (@j0hnnyxm4s)</a:t>
              </a:r>
            </a:p>
            <a:p>
              <a:pPr marL="200526" indent="-200526">
                <a:lnSpc>
                  <a:spcPct val="150000"/>
                </a:lnSpc>
                <a:buSzPct val="100000"/>
                <a:buChar char="•"/>
                <a:defRPr sz="20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t>Director of Entertainment &amp; Social Media for CircleCityCon</a:t>
              </a:r>
            </a:p>
            <a:p>
              <a:pPr marL="200526" indent="-200526">
                <a:lnSpc>
                  <a:spcPct val="150000"/>
                </a:lnSpc>
                <a:buSzPct val="100000"/>
                <a:buChar char="•"/>
                <a:defRPr sz="20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t>Referenced &amp; interviewed in nearly every major technology media outlet</a:t>
              </a:r>
            </a:p>
            <a:p>
              <a:pPr marL="200526" indent="-200526">
                <a:lnSpc>
                  <a:spcPct val="150000"/>
                </a:lnSpc>
                <a:buSzPct val="100000"/>
                <a:buChar char="•"/>
                <a:defRPr sz="20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t>The TSA Keys Guy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mph" nodeType="clickEffect" presetID="9" grpId="5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28" dur="indefinite" fill="hold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8117 -0.864160" origin="layout" pathEditMode="relative">
                                      <p:cBhvr>
                                        <p:cTn id="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3" grpId="3"/>
      <p:bldP build="whole" bldLvl="1" animBg="1" rev="0" advAuto="0" spid="73" grpId="4"/>
      <p:bldP build="whole" bldLvl="1" animBg="1" rev="0" advAuto="0" spid="73" grpId="5"/>
      <p:bldP build="whole" bldLvl="1" animBg="1" rev="0" advAuto="0" spid="64" grpId="1"/>
      <p:bldP build="whole" bldLvl="1" animBg="1" rev="0" advAuto="0" spid="65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lide Number"/>
          <p:cNvSpPr txBox="1"/>
          <p:nvPr>
            <p:ph type="sldNum" sz="quarter" idx="2"/>
          </p:nvPr>
        </p:nvSpPr>
        <p:spPr>
          <a:xfrm rot="16200000">
            <a:off x="241996" y="12510200"/>
            <a:ext cx="413828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4" name="Rectangle"/>
          <p:cNvSpPr/>
          <p:nvPr/>
        </p:nvSpPr>
        <p:spPr>
          <a:xfrm>
            <a:off x="3148025" y="0"/>
            <a:ext cx="6689112" cy="13716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245" name="Rectangle"/>
          <p:cNvSpPr/>
          <p:nvPr/>
        </p:nvSpPr>
        <p:spPr>
          <a:xfrm>
            <a:off x="2698916" y="6058768"/>
            <a:ext cx="449110" cy="15984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246" name="EXPLOIT DEFENSE"/>
          <p:cNvSpPr txBox="1"/>
          <p:nvPr/>
        </p:nvSpPr>
        <p:spPr>
          <a:xfrm>
            <a:off x="-793123" y="934569"/>
            <a:ext cx="14571408" cy="165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0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EXPLOIT </a:t>
            </a:r>
            <a:r>
              <a:rPr>
                <a:solidFill>
                  <a:srgbClr val="E7E6E6"/>
                </a:solidFill>
              </a:rPr>
              <a:t>DEFENSE</a:t>
            </a:r>
          </a:p>
        </p:txBody>
      </p:sp>
      <p:sp>
        <p:nvSpPr>
          <p:cNvPr id="247" name="Awareness training!…"/>
          <p:cNvSpPr txBox="1"/>
          <p:nvPr/>
        </p:nvSpPr>
        <p:spPr>
          <a:xfrm>
            <a:off x="10694027" y="5209253"/>
            <a:ext cx="11420973" cy="706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11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Awareness training!</a:t>
            </a:r>
          </a:p>
          <a:p>
            <a:pPr lvl="1" marL="892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Use whole sentences</a:t>
            </a:r>
          </a:p>
          <a:p>
            <a:pPr lvl="1" marL="892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No dictionary words in short PWs</a:t>
            </a:r>
          </a:p>
          <a:p>
            <a:pPr lvl="1" marL="892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No patterns!</a:t>
            </a:r>
          </a:p>
          <a:p>
            <a:pPr lvl="1" marL="892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No U=P !</a:t>
            </a:r>
          </a:p>
          <a:p>
            <a:pPr lvl="1" marL="892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&gt; 14 characters+</a:t>
            </a:r>
          </a:p>
          <a:p>
            <a:pPr lvl="1" marL="892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ENFORCE THIS.</a:t>
            </a:r>
          </a:p>
          <a:p>
            <a:pPr lvl="1" marL="892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AUDIT YOUR HASHES</a:t>
            </a:r>
          </a:p>
          <a:p>
            <a:pPr lvl="2" marL="1273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Check for dupes</a:t>
            </a:r>
          </a:p>
        </p:txBody>
      </p:sp>
      <p:sp>
        <p:nvSpPr>
          <p:cNvPr id="248" name="//   Password Bias \ Reuse"/>
          <p:cNvSpPr txBox="1"/>
          <p:nvPr/>
        </p:nvSpPr>
        <p:spPr>
          <a:xfrm>
            <a:off x="8613428" y="4055474"/>
            <a:ext cx="13501572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8000">
                <a:solidFill>
                  <a:schemeClr val="accent1"/>
                </a:solidFill>
              </a:defRPr>
            </a:pPr>
            <a:r>
              <a:t>// </a:t>
            </a:r>
            <a:r>
              <a:rPr>
                <a:solidFill>
                  <a:srgbClr val="E7E6E6"/>
                </a:solidFill>
              </a:rPr>
              <a:t>  Password Bias \ Reuse</a:t>
            </a:r>
          </a:p>
        </p:txBody>
      </p:sp>
      <p:sp>
        <p:nvSpPr>
          <p:cNvPr id="249" name="Rectangle"/>
          <p:cNvSpPr/>
          <p:nvPr/>
        </p:nvSpPr>
        <p:spPr>
          <a:xfrm>
            <a:off x="934296" y="360242"/>
            <a:ext cx="11293973" cy="2802195"/>
          </a:xfrm>
          <a:prstGeom prst="rect">
            <a:avLst/>
          </a:prstGeom>
          <a:ln w="1270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ctangle"/>
          <p:cNvSpPr/>
          <p:nvPr/>
        </p:nvSpPr>
        <p:spPr>
          <a:xfrm>
            <a:off x="5450530" y="4003071"/>
            <a:ext cx="13952037" cy="5709858"/>
          </a:xfrm>
          <a:prstGeom prst="rect">
            <a:avLst/>
          </a:prstGeom>
          <a:ln w="1270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/>
                </a:solidFill>
              </a:defRPr>
            </a:pPr>
          </a:p>
        </p:txBody>
      </p:sp>
      <p:sp>
        <p:nvSpPr>
          <p:cNvPr id="254" name="POST…"/>
          <p:cNvSpPr txBox="1"/>
          <p:nvPr/>
        </p:nvSpPr>
        <p:spPr>
          <a:xfrm>
            <a:off x="4899946" y="4691379"/>
            <a:ext cx="14571408" cy="433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3600">
                <a:solidFill>
                  <a:schemeClr val="accent3">
                    <a:lumOff val="8823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POST</a:t>
            </a:r>
          </a:p>
          <a:p>
            <a:pPr algn="ctr">
              <a:defRPr b="1" sz="13600">
                <a:solidFill>
                  <a:schemeClr val="accent3">
                    <a:lumOff val="8823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EXPLOITATION</a:t>
            </a:r>
          </a:p>
        </p:txBody>
      </p:sp>
      <p:sp>
        <p:nvSpPr>
          <p:cNvPr id="255" name="Shape"/>
          <p:cNvSpPr/>
          <p:nvPr/>
        </p:nvSpPr>
        <p:spPr>
          <a:xfrm>
            <a:off x="6173044" y="273619"/>
            <a:ext cx="12507008" cy="1316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29" h="20825" fill="norm" stroke="1" extrusionOk="0">
                <a:moveTo>
                  <a:pt x="18881" y="1992"/>
                </a:moveTo>
                <a:cubicBezTo>
                  <a:pt x="16772" y="352"/>
                  <a:pt x="14289" y="-538"/>
                  <a:pt x="13446" y="352"/>
                </a:cubicBezTo>
                <a:cubicBezTo>
                  <a:pt x="10541" y="3210"/>
                  <a:pt x="10541" y="3210"/>
                  <a:pt x="10541" y="3210"/>
                </a:cubicBezTo>
                <a:cubicBezTo>
                  <a:pt x="10119" y="3632"/>
                  <a:pt x="9744" y="5319"/>
                  <a:pt x="9744" y="6959"/>
                </a:cubicBezTo>
                <a:cubicBezTo>
                  <a:pt x="139" y="16470"/>
                  <a:pt x="139" y="16470"/>
                  <a:pt x="139" y="16470"/>
                </a:cubicBezTo>
                <a:cubicBezTo>
                  <a:pt x="-236" y="16892"/>
                  <a:pt x="139" y="18579"/>
                  <a:pt x="1404" y="19422"/>
                </a:cubicBezTo>
                <a:cubicBezTo>
                  <a:pt x="2669" y="20687"/>
                  <a:pt x="3934" y="21062"/>
                  <a:pt x="4356" y="20687"/>
                </a:cubicBezTo>
                <a:cubicBezTo>
                  <a:pt x="13867" y="11082"/>
                  <a:pt x="13867" y="11082"/>
                  <a:pt x="13867" y="11082"/>
                </a:cubicBezTo>
                <a:cubicBezTo>
                  <a:pt x="15507" y="11082"/>
                  <a:pt x="17194" y="10707"/>
                  <a:pt x="17616" y="10285"/>
                </a:cubicBezTo>
                <a:cubicBezTo>
                  <a:pt x="20521" y="7380"/>
                  <a:pt x="20521" y="7380"/>
                  <a:pt x="20521" y="7380"/>
                </a:cubicBezTo>
                <a:cubicBezTo>
                  <a:pt x="21364" y="6537"/>
                  <a:pt x="20942" y="4054"/>
                  <a:pt x="18881" y="1992"/>
                </a:cubicBezTo>
                <a:close/>
                <a:moveTo>
                  <a:pt x="8479" y="11504"/>
                </a:moveTo>
                <a:cubicBezTo>
                  <a:pt x="8057" y="11082"/>
                  <a:pt x="8057" y="10285"/>
                  <a:pt x="8901" y="9864"/>
                </a:cubicBezTo>
                <a:cubicBezTo>
                  <a:pt x="9322" y="9020"/>
                  <a:pt x="10119" y="9020"/>
                  <a:pt x="10541" y="9442"/>
                </a:cubicBezTo>
                <a:cubicBezTo>
                  <a:pt x="10962" y="9864"/>
                  <a:pt x="10962" y="10707"/>
                  <a:pt x="10119" y="11082"/>
                </a:cubicBezTo>
                <a:cubicBezTo>
                  <a:pt x="9744" y="11925"/>
                  <a:pt x="8901" y="11925"/>
                  <a:pt x="8479" y="11504"/>
                </a:cubicBezTo>
                <a:close/>
                <a:moveTo>
                  <a:pt x="16351" y="4897"/>
                </a:moveTo>
                <a:cubicBezTo>
                  <a:pt x="14711" y="3210"/>
                  <a:pt x="14289" y="1149"/>
                  <a:pt x="14289" y="1149"/>
                </a:cubicBezTo>
                <a:cubicBezTo>
                  <a:pt x="14711" y="727"/>
                  <a:pt x="16351" y="1524"/>
                  <a:pt x="18037" y="2836"/>
                </a:cubicBezTo>
                <a:cubicBezTo>
                  <a:pt x="19677" y="4475"/>
                  <a:pt x="20099" y="6115"/>
                  <a:pt x="19677" y="6537"/>
                </a:cubicBezTo>
                <a:cubicBezTo>
                  <a:pt x="19677" y="6537"/>
                  <a:pt x="17616" y="6115"/>
                  <a:pt x="16351" y="4897"/>
                </a:cubicBezTo>
                <a:close/>
              </a:path>
            </a:pathLst>
          </a:custGeom>
          <a:solidFill>
            <a:schemeClr val="accent3">
              <a:lumOff val="-12941"/>
              <a:alpha val="1686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3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3" grpId="1"/>
      <p:bldP build="whole" bldLvl="1" animBg="1" rev="0" advAuto="0" spid="254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lide Number"/>
          <p:cNvSpPr txBox="1"/>
          <p:nvPr>
            <p:ph type="sldNum" sz="quarter" idx="2"/>
          </p:nvPr>
        </p:nvSpPr>
        <p:spPr>
          <a:xfrm rot="16200000">
            <a:off x="241996" y="12510200"/>
            <a:ext cx="413828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8" name="RESPONDER"/>
          <p:cNvSpPr txBox="1"/>
          <p:nvPr/>
        </p:nvSpPr>
        <p:spPr>
          <a:xfrm rot="16200000">
            <a:off x="4263996" y="5339080"/>
            <a:ext cx="13716001" cy="3037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8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RESPONDER</a:t>
            </a:r>
          </a:p>
        </p:txBody>
      </p:sp>
      <p:sp>
        <p:nvSpPr>
          <p:cNvPr id="259" name="Shape"/>
          <p:cNvSpPr/>
          <p:nvPr/>
        </p:nvSpPr>
        <p:spPr>
          <a:xfrm rot="5400000">
            <a:off x="7089057" y="2646941"/>
            <a:ext cx="894836" cy="858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17" y="1172"/>
                </a:lnTo>
                <a:lnTo>
                  <a:pt x="1017" y="2058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60" name="Shape"/>
          <p:cNvSpPr/>
          <p:nvPr/>
        </p:nvSpPr>
        <p:spPr>
          <a:xfrm rot="10800000">
            <a:off x="7107100" y="10192264"/>
            <a:ext cx="858752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75" y="1125"/>
                </a:lnTo>
                <a:lnTo>
                  <a:pt x="1059" y="1125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261" name="maxresdefault.jpg" descr="maxresdefault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5237"/>
          <a:stretch>
            <a:fillRect/>
          </a:stretch>
        </p:blipFill>
        <p:spPr>
          <a:xfrm>
            <a:off x="11734352" y="5670551"/>
            <a:ext cx="16421101" cy="7621473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  <p:pic>
        <p:nvPicPr>
          <p:cNvPr id="262" name="responder.py-llnr-netbios-attack.png" descr="responder.py-llnr-netbios-attack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07700" y="309018"/>
            <a:ext cx="12954001" cy="51562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  <p:sp>
        <p:nvSpPr>
          <p:cNvPr id="263" name="EX…"/>
          <p:cNvSpPr txBox="1"/>
          <p:nvPr/>
        </p:nvSpPr>
        <p:spPr>
          <a:xfrm>
            <a:off x="2010542" y="4098417"/>
            <a:ext cx="5558028" cy="573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EX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PLOI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TA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Class="entr" nodeType="after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2" grpId="5"/>
      <p:bldP build="whole" bldLvl="1" animBg="1" rev="0" advAuto="0" spid="258" grpId="1"/>
      <p:bldP build="whole" bldLvl="1" animBg="1" rev="0" advAuto="0" spid="261" grpId="6"/>
      <p:bldP build="whole" bldLvl="1" animBg="1" rev="0" advAuto="0" spid="263" grpId="4"/>
      <p:bldP build="whole" bldLvl="1" animBg="1" rev="0" advAuto="0" spid="260" grpId="3"/>
      <p:bldP build="whole" bldLvl="1" animBg="1" rev="0" advAuto="0" spid="259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lide Number"/>
          <p:cNvSpPr txBox="1"/>
          <p:nvPr>
            <p:ph type="sldNum" sz="quarter" idx="2"/>
          </p:nvPr>
        </p:nvSpPr>
        <p:spPr>
          <a:xfrm rot="16200000">
            <a:off x="241996" y="12510200"/>
            <a:ext cx="413828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8" name="SMB &amp; WMI SMB"/>
          <p:cNvSpPr txBox="1"/>
          <p:nvPr/>
        </p:nvSpPr>
        <p:spPr>
          <a:xfrm rot="16200000">
            <a:off x="5330796" y="4272280"/>
            <a:ext cx="13716001" cy="5171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63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SMB &amp; WMI SMB</a:t>
            </a:r>
          </a:p>
        </p:txBody>
      </p:sp>
      <p:sp>
        <p:nvSpPr>
          <p:cNvPr id="269" name="Shape"/>
          <p:cNvSpPr/>
          <p:nvPr/>
        </p:nvSpPr>
        <p:spPr>
          <a:xfrm rot="5400000">
            <a:off x="7089057" y="2646941"/>
            <a:ext cx="894836" cy="858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17" y="1172"/>
                </a:lnTo>
                <a:lnTo>
                  <a:pt x="1017" y="2058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70" name="Shape"/>
          <p:cNvSpPr/>
          <p:nvPr/>
        </p:nvSpPr>
        <p:spPr>
          <a:xfrm rot="10800000">
            <a:off x="7107100" y="10192264"/>
            <a:ext cx="858752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75" y="1125"/>
                </a:lnTo>
                <a:lnTo>
                  <a:pt x="1059" y="1125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71" name="POST…"/>
          <p:cNvSpPr txBox="1"/>
          <p:nvPr/>
        </p:nvSpPr>
        <p:spPr>
          <a:xfrm>
            <a:off x="2010542" y="4098417"/>
            <a:ext cx="5558028" cy="573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POST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EX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PLOI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TATION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01316" y="562850"/>
            <a:ext cx="14372626" cy="7649494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15939" y="9763594"/>
            <a:ext cx="17781266" cy="3389555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  <p:pic>
        <p:nvPicPr>
          <p:cNvPr id="274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082" t="17618" r="4082" b="47868"/>
          <a:stretch>
            <a:fillRect/>
          </a:stretch>
        </p:blipFill>
        <p:spPr>
          <a:xfrm>
            <a:off x="12155937" y="7416592"/>
            <a:ext cx="12389096" cy="2619014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  <p:pic>
        <p:nvPicPr>
          <p:cNvPr id="275" name="ridenum.jpg" descr="ridenum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329454" y="255830"/>
            <a:ext cx="9182101" cy="45085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5" grpId="1"/>
      <p:bldP build="whole" bldLvl="1" animBg="1" rev="0" advAuto="0" spid="272" grpId="2"/>
      <p:bldP build="whole" bldLvl="1" animBg="1" rev="0" advAuto="0" spid="274" grpId="3"/>
      <p:bldP build="whole" bldLvl="1" animBg="1" rev="0" advAuto="0" spid="273" grpId="4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lide Number"/>
          <p:cNvSpPr txBox="1"/>
          <p:nvPr>
            <p:ph type="sldNum" sz="quarter" idx="2"/>
          </p:nvPr>
        </p:nvSpPr>
        <p:spPr>
          <a:xfrm rot="16200000">
            <a:off x="241996" y="12510200"/>
            <a:ext cx="413828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0" name="BLOODHOUND"/>
          <p:cNvSpPr txBox="1"/>
          <p:nvPr/>
        </p:nvSpPr>
        <p:spPr>
          <a:xfrm rot="16200000">
            <a:off x="3984596" y="5618480"/>
            <a:ext cx="13716001" cy="2479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53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BLOODHOUND</a:t>
            </a:r>
          </a:p>
        </p:txBody>
      </p:sp>
      <p:sp>
        <p:nvSpPr>
          <p:cNvPr id="281" name="Shape"/>
          <p:cNvSpPr/>
          <p:nvPr/>
        </p:nvSpPr>
        <p:spPr>
          <a:xfrm rot="5400000">
            <a:off x="7089057" y="2646941"/>
            <a:ext cx="894836" cy="858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17" y="1172"/>
                </a:lnTo>
                <a:lnTo>
                  <a:pt x="1017" y="2058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82" name="Shape"/>
          <p:cNvSpPr/>
          <p:nvPr/>
        </p:nvSpPr>
        <p:spPr>
          <a:xfrm rot="10800000">
            <a:off x="7107100" y="10192264"/>
            <a:ext cx="858752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75" y="1125"/>
                </a:lnTo>
                <a:lnTo>
                  <a:pt x="1059" y="1125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83" name="POST…"/>
          <p:cNvSpPr txBox="1"/>
          <p:nvPr/>
        </p:nvSpPr>
        <p:spPr>
          <a:xfrm>
            <a:off x="2010542" y="4098417"/>
            <a:ext cx="5558028" cy="573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POST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EX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PLOI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TATION</a:t>
            </a:r>
          </a:p>
        </p:txBody>
      </p:sp>
      <p:pic>
        <p:nvPicPr>
          <p:cNvPr id="284" name="CpWpGGTW8AECFHO.jpg" descr="CpWpGGTW8AECFH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8222" y="662713"/>
            <a:ext cx="10525185" cy="652458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  <p:pic>
        <p:nvPicPr>
          <p:cNvPr id="285" name="687474703a2f2f692e696d6775722e636f6d2f474d75627562662e706e67.png" descr="687474703a2f2f692e696d6775722e636f6d2f474d75627562662e706e67.png"/>
          <p:cNvPicPr>
            <a:picLocks noChangeAspect="1"/>
          </p:cNvPicPr>
          <p:nvPr/>
        </p:nvPicPr>
        <p:blipFill>
          <a:blip r:embed="rId3">
            <a:extLst/>
          </a:blip>
          <a:srcRect l="24175" t="15902" r="29406" b="21219"/>
          <a:stretch>
            <a:fillRect/>
          </a:stretch>
        </p:blipFill>
        <p:spPr>
          <a:xfrm>
            <a:off x="14988774" y="4319015"/>
            <a:ext cx="8055109" cy="643557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  <p:pic>
        <p:nvPicPr>
          <p:cNvPr id="286" name="maxresdefault.jpg" descr="maxresdefault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54394" y="8496198"/>
            <a:ext cx="9329354" cy="488844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5" grpId="2"/>
      <p:bldP build="whole" bldLvl="1" animBg="1" rev="0" advAuto="0" spid="284" grpId="1"/>
      <p:bldP build="whole" bldLvl="1" animBg="1" rev="0" advAuto="0" spid="286" grpId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lide Number"/>
          <p:cNvSpPr txBox="1"/>
          <p:nvPr>
            <p:ph type="sldNum" sz="quarter" idx="2"/>
          </p:nvPr>
        </p:nvSpPr>
        <p:spPr>
          <a:xfrm rot="16200000">
            <a:off x="241996" y="12510200"/>
            <a:ext cx="413828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9" name="MIMIKATZ"/>
          <p:cNvSpPr txBox="1"/>
          <p:nvPr/>
        </p:nvSpPr>
        <p:spPr>
          <a:xfrm rot="16200000">
            <a:off x="4549746" y="5053330"/>
            <a:ext cx="13716001" cy="3609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26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MIMIKATZ</a:t>
            </a:r>
          </a:p>
        </p:txBody>
      </p:sp>
      <p:sp>
        <p:nvSpPr>
          <p:cNvPr id="290" name="Shape"/>
          <p:cNvSpPr/>
          <p:nvPr/>
        </p:nvSpPr>
        <p:spPr>
          <a:xfrm rot="5400000">
            <a:off x="7089057" y="2646941"/>
            <a:ext cx="894836" cy="858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17" y="1172"/>
                </a:lnTo>
                <a:lnTo>
                  <a:pt x="1017" y="2058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91" name="Shape"/>
          <p:cNvSpPr/>
          <p:nvPr/>
        </p:nvSpPr>
        <p:spPr>
          <a:xfrm rot="10800000">
            <a:off x="7107100" y="10192264"/>
            <a:ext cx="858752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75" y="1125"/>
                </a:lnTo>
                <a:lnTo>
                  <a:pt x="1059" y="1125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92" name="POST…"/>
          <p:cNvSpPr txBox="1"/>
          <p:nvPr/>
        </p:nvSpPr>
        <p:spPr>
          <a:xfrm>
            <a:off x="2010542" y="4098417"/>
            <a:ext cx="5558028" cy="573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POST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EX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PLOI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TATION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1591"/>
          <a:stretch>
            <a:fillRect/>
          </a:stretch>
        </p:blipFill>
        <p:spPr>
          <a:xfrm>
            <a:off x="12200720" y="7459324"/>
            <a:ext cx="12001542" cy="6360770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813" t="0" r="0" b="0"/>
          <a:stretch>
            <a:fillRect/>
          </a:stretch>
        </p:blipFill>
        <p:spPr>
          <a:xfrm>
            <a:off x="12344178" y="-820202"/>
            <a:ext cx="10878120" cy="7793015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600786" y="775292"/>
            <a:ext cx="9029701" cy="82169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4" grpId="1"/>
      <p:bldP build="whole" bldLvl="1" animBg="1" rev="0" advAuto="0" spid="295" grpId="2"/>
      <p:bldP build="whole" bldLvl="1" animBg="1" rev="0" advAuto="0" spid="293" grpId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lide Number"/>
          <p:cNvSpPr txBox="1"/>
          <p:nvPr>
            <p:ph type="sldNum" sz="quarter" idx="2"/>
          </p:nvPr>
        </p:nvSpPr>
        <p:spPr>
          <a:xfrm rot="16200000">
            <a:off x="241996" y="12510200"/>
            <a:ext cx="413828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00" name="EMPIRE\DEATHSTAR"/>
          <p:cNvSpPr txBox="1"/>
          <p:nvPr/>
        </p:nvSpPr>
        <p:spPr>
          <a:xfrm rot="16200000">
            <a:off x="4017954" y="5916930"/>
            <a:ext cx="13716001" cy="1882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15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EMPIRE\DEATHSTAR</a:t>
            </a:r>
          </a:p>
        </p:txBody>
      </p:sp>
      <p:sp>
        <p:nvSpPr>
          <p:cNvPr id="301" name="Shape"/>
          <p:cNvSpPr/>
          <p:nvPr/>
        </p:nvSpPr>
        <p:spPr>
          <a:xfrm rot="5400000">
            <a:off x="7089057" y="2646941"/>
            <a:ext cx="894836" cy="858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17" y="1172"/>
                </a:lnTo>
                <a:lnTo>
                  <a:pt x="1017" y="2058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02" name="Shape"/>
          <p:cNvSpPr/>
          <p:nvPr/>
        </p:nvSpPr>
        <p:spPr>
          <a:xfrm rot="10800000">
            <a:off x="7107100" y="10192264"/>
            <a:ext cx="858752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75" y="1125"/>
                </a:lnTo>
                <a:lnTo>
                  <a:pt x="1059" y="1125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03" name="POST…"/>
          <p:cNvSpPr txBox="1"/>
          <p:nvPr/>
        </p:nvSpPr>
        <p:spPr>
          <a:xfrm>
            <a:off x="2010542" y="4098417"/>
            <a:ext cx="5558028" cy="573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POST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EX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PLOI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TATION</a:t>
            </a:r>
          </a:p>
        </p:txBody>
      </p:sp>
      <p:pic>
        <p:nvPicPr>
          <p:cNvPr id="304" name="Image" descr="Imag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78168" y="127231"/>
            <a:ext cx="16256001" cy="6003749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  <p:pic>
        <p:nvPicPr>
          <p:cNvPr id="305" name="Screen Shot 2017-11-01 at 4.57.59 PM.png" descr="Screen Shot 2017-11-01 at 4.57.5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17966" y="6981465"/>
            <a:ext cx="12687301" cy="83439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  <p:pic>
        <p:nvPicPr>
          <p:cNvPr id="30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563001" y="2964392"/>
            <a:ext cx="9983918" cy="6070698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6" grpId="2"/>
      <p:bldP build="whole" bldLvl="1" animBg="1" rev="0" advAuto="0" spid="305" grpId="3"/>
      <p:bldP build="whole" bldLvl="1" animBg="1" rev="0" advAuto="0" spid="30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lide Number"/>
          <p:cNvSpPr txBox="1"/>
          <p:nvPr>
            <p:ph type="sldNum" sz="quarter" idx="2"/>
          </p:nvPr>
        </p:nvSpPr>
        <p:spPr>
          <a:xfrm rot="16200000">
            <a:off x="241996" y="12510200"/>
            <a:ext cx="413828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11" name="Rectangle"/>
          <p:cNvSpPr/>
          <p:nvPr/>
        </p:nvSpPr>
        <p:spPr>
          <a:xfrm>
            <a:off x="3148025" y="0"/>
            <a:ext cx="6689112" cy="13716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312" name="Rectangle"/>
          <p:cNvSpPr/>
          <p:nvPr/>
        </p:nvSpPr>
        <p:spPr>
          <a:xfrm>
            <a:off x="2698916" y="6058768"/>
            <a:ext cx="449110" cy="15984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313" name="POST-EXPLOIT…"/>
          <p:cNvSpPr txBox="1"/>
          <p:nvPr/>
        </p:nvSpPr>
        <p:spPr>
          <a:xfrm>
            <a:off x="-793123" y="642469"/>
            <a:ext cx="14571408" cy="321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0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POST-EXPLOIT</a:t>
            </a:r>
          </a:p>
          <a:p>
            <a:pPr algn="ctr">
              <a:defRPr b="1" sz="10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>
                <a:solidFill>
                  <a:srgbClr val="E7E6E6"/>
                </a:solidFill>
              </a:rPr>
              <a:t>DEFENSE</a:t>
            </a:r>
          </a:p>
        </p:txBody>
      </p:sp>
      <p:sp>
        <p:nvSpPr>
          <p:cNvPr id="314" name="Rectangle"/>
          <p:cNvSpPr/>
          <p:nvPr/>
        </p:nvSpPr>
        <p:spPr>
          <a:xfrm>
            <a:off x="934296" y="639931"/>
            <a:ext cx="11116570" cy="3220717"/>
          </a:xfrm>
          <a:prstGeom prst="rect">
            <a:avLst/>
          </a:prstGeom>
          <a:ln w="1270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315" name="Disable WPAD, LLMNR, NBT-NS &amp; mDNS…"/>
          <p:cNvSpPr txBox="1"/>
          <p:nvPr/>
        </p:nvSpPr>
        <p:spPr>
          <a:xfrm>
            <a:off x="10534373" y="5262879"/>
            <a:ext cx="11420973" cy="319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11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Disable WPAD, LLMNR, NBT-NS &amp; mDNS</a:t>
            </a:r>
          </a:p>
          <a:p>
            <a:pPr marL="511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Roll out SMB signing</a:t>
            </a:r>
          </a:p>
          <a:p>
            <a:pPr marL="511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SpoofSpotter?</a:t>
            </a:r>
          </a:p>
        </p:txBody>
      </p:sp>
      <p:sp>
        <p:nvSpPr>
          <p:cNvPr id="316" name="//   Responder"/>
          <p:cNvSpPr txBox="1"/>
          <p:nvPr/>
        </p:nvSpPr>
        <p:spPr>
          <a:xfrm>
            <a:off x="8736983" y="4062176"/>
            <a:ext cx="12873419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7000">
                <a:solidFill>
                  <a:schemeClr val="accent1"/>
                </a:solidFill>
              </a:defRPr>
            </a:pPr>
            <a:r>
              <a:t>// </a:t>
            </a:r>
            <a:r>
              <a:rPr>
                <a:solidFill>
                  <a:srgbClr val="E7E6E6"/>
                </a:solidFill>
              </a:rPr>
              <a:t>  Responder</a:t>
            </a:r>
          </a:p>
        </p:txBody>
      </p:sp>
      <p:sp>
        <p:nvSpPr>
          <p:cNvPr id="317" name="Just don’t…"/>
          <p:cNvSpPr txBox="1"/>
          <p:nvPr/>
        </p:nvSpPr>
        <p:spPr>
          <a:xfrm>
            <a:off x="10534373" y="10022706"/>
            <a:ext cx="11997243" cy="241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11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Just don’t</a:t>
            </a:r>
          </a:p>
          <a:p>
            <a:pPr lvl="1" marL="892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Scan your environment to find them</a:t>
            </a:r>
          </a:p>
          <a:p>
            <a:pPr marL="511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If you do need them, set ingress rules</a:t>
            </a:r>
          </a:p>
        </p:txBody>
      </p:sp>
      <p:sp>
        <p:nvSpPr>
          <p:cNvPr id="318" name="//   SMB, WMI &amp; AD Null Sessions"/>
          <p:cNvSpPr txBox="1"/>
          <p:nvPr/>
        </p:nvSpPr>
        <p:spPr>
          <a:xfrm>
            <a:off x="8756687" y="8757280"/>
            <a:ext cx="13701383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7000">
                <a:solidFill>
                  <a:schemeClr val="accent1"/>
                </a:solidFill>
              </a:defRPr>
            </a:pPr>
            <a:r>
              <a:t>// </a:t>
            </a:r>
            <a:r>
              <a:rPr>
                <a:solidFill>
                  <a:srgbClr val="E7E6E6"/>
                </a:solidFill>
              </a:rPr>
              <a:t>  SMB, WMI &amp; AD Null Sessions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lide Number"/>
          <p:cNvSpPr txBox="1"/>
          <p:nvPr>
            <p:ph type="sldNum" sz="quarter" idx="2"/>
          </p:nvPr>
        </p:nvSpPr>
        <p:spPr>
          <a:xfrm rot="16200000">
            <a:off x="241996" y="12510200"/>
            <a:ext cx="413828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23" name="Rectangle"/>
          <p:cNvSpPr/>
          <p:nvPr/>
        </p:nvSpPr>
        <p:spPr>
          <a:xfrm>
            <a:off x="3148025" y="0"/>
            <a:ext cx="6689112" cy="13716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324" name="Rectangle"/>
          <p:cNvSpPr/>
          <p:nvPr/>
        </p:nvSpPr>
        <p:spPr>
          <a:xfrm>
            <a:off x="2698916" y="6058768"/>
            <a:ext cx="449110" cy="15984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325" name="POST-EXPLOIT…"/>
          <p:cNvSpPr txBox="1"/>
          <p:nvPr/>
        </p:nvSpPr>
        <p:spPr>
          <a:xfrm>
            <a:off x="-793123" y="642469"/>
            <a:ext cx="14571408" cy="321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0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POST-EXPLOIT</a:t>
            </a:r>
          </a:p>
          <a:p>
            <a:pPr algn="ctr">
              <a:defRPr b="1" sz="10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>
                <a:solidFill>
                  <a:srgbClr val="E7E6E6"/>
                </a:solidFill>
              </a:rPr>
              <a:t>DEFENSE</a:t>
            </a:r>
          </a:p>
        </p:txBody>
      </p:sp>
      <p:sp>
        <p:nvSpPr>
          <p:cNvPr id="326" name="Rectangle"/>
          <p:cNvSpPr/>
          <p:nvPr/>
        </p:nvSpPr>
        <p:spPr>
          <a:xfrm>
            <a:off x="934296" y="639931"/>
            <a:ext cx="11116570" cy="3220717"/>
          </a:xfrm>
          <a:prstGeom prst="rect">
            <a:avLst/>
          </a:prstGeom>
          <a:ln w="1270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327" name="RUN IT FIRST!…"/>
          <p:cNvSpPr txBox="1"/>
          <p:nvPr/>
        </p:nvSpPr>
        <p:spPr>
          <a:xfrm>
            <a:off x="10534373" y="5262879"/>
            <a:ext cx="11420973" cy="396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11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RUN IT FIRST! </a:t>
            </a:r>
          </a:p>
          <a:p>
            <a:pPr marL="511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Alert on anomalous traffic volume to a single DC</a:t>
            </a:r>
          </a:p>
          <a:p>
            <a:pPr marL="511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Set query limit on the DC</a:t>
            </a:r>
          </a:p>
          <a:p>
            <a:pPr marL="511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Javelin?</a:t>
            </a:r>
          </a:p>
        </p:txBody>
      </p:sp>
      <p:sp>
        <p:nvSpPr>
          <p:cNvPr id="328" name="//   Bloodhound"/>
          <p:cNvSpPr txBox="1"/>
          <p:nvPr/>
        </p:nvSpPr>
        <p:spPr>
          <a:xfrm>
            <a:off x="8736983" y="4062176"/>
            <a:ext cx="12873419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7000">
                <a:solidFill>
                  <a:schemeClr val="accent1"/>
                </a:solidFill>
              </a:defRPr>
            </a:pPr>
            <a:r>
              <a:t>// </a:t>
            </a:r>
            <a:r>
              <a:rPr>
                <a:solidFill>
                  <a:srgbClr val="E7E6E6"/>
                </a:solidFill>
              </a:rPr>
              <a:t>  Bloodhound</a:t>
            </a:r>
          </a:p>
        </p:txBody>
      </p:sp>
      <p:sp>
        <p:nvSpPr>
          <p:cNvPr id="329" name="Alert on “lsass.dmp” file creation…"/>
          <p:cNvSpPr txBox="1"/>
          <p:nvPr/>
        </p:nvSpPr>
        <p:spPr>
          <a:xfrm>
            <a:off x="10534373" y="10561109"/>
            <a:ext cx="11997243" cy="241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11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Alert on “lsass.dmp” file creation</a:t>
            </a:r>
          </a:p>
          <a:p>
            <a:pPr marL="511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Stop giving everyone and their dog Local Admin privs</a:t>
            </a:r>
          </a:p>
        </p:txBody>
      </p:sp>
      <p:sp>
        <p:nvSpPr>
          <p:cNvPr id="330" name="//   Mimikatz"/>
          <p:cNvSpPr txBox="1"/>
          <p:nvPr/>
        </p:nvSpPr>
        <p:spPr>
          <a:xfrm>
            <a:off x="8756687" y="9295683"/>
            <a:ext cx="13701383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7000">
                <a:solidFill>
                  <a:schemeClr val="accent1"/>
                </a:solidFill>
              </a:defRPr>
            </a:pPr>
            <a:r>
              <a:t>// </a:t>
            </a:r>
            <a:r>
              <a:rPr>
                <a:solidFill>
                  <a:srgbClr val="E7E6E6"/>
                </a:solidFill>
              </a:rPr>
              <a:t>  Mimikatz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lide Number"/>
          <p:cNvSpPr txBox="1"/>
          <p:nvPr>
            <p:ph type="sldNum" sz="quarter" idx="2"/>
          </p:nvPr>
        </p:nvSpPr>
        <p:spPr>
          <a:xfrm rot="16200000">
            <a:off x="241996" y="12510200"/>
            <a:ext cx="413828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35" name="Rectangle"/>
          <p:cNvSpPr/>
          <p:nvPr/>
        </p:nvSpPr>
        <p:spPr>
          <a:xfrm>
            <a:off x="3148025" y="0"/>
            <a:ext cx="6689112" cy="13716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336" name="Rectangle"/>
          <p:cNvSpPr/>
          <p:nvPr/>
        </p:nvSpPr>
        <p:spPr>
          <a:xfrm>
            <a:off x="2698916" y="6058768"/>
            <a:ext cx="449110" cy="15984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337" name="POST-EXPLOIT…"/>
          <p:cNvSpPr txBox="1"/>
          <p:nvPr/>
        </p:nvSpPr>
        <p:spPr>
          <a:xfrm>
            <a:off x="-793123" y="642469"/>
            <a:ext cx="14571408" cy="321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0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POST-EXPLOIT</a:t>
            </a:r>
          </a:p>
          <a:p>
            <a:pPr algn="ctr">
              <a:defRPr b="1" sz="10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>
                <a:solidFill>
                  <a:srgbClr val="E7E6E6"/>
                </a:solidFill>
              </a:rPr>
              <a:t>DEFENSE</a:t>
            </a:r>
          </a:p>
        </p:txBody>
      </p:sp>
      <p:sp>
        <p:nvSpPr>
          <p:cNvPr id="338" name="Rectangle"/>
          <p:cNvSpPr/>
          <p:nvPr/>
        </p:nvSpPr>
        <p:spPr>
          <a:xfrm>
            <a:off x="934296" y="639931"/>
            <a:ext cx="11116570" cy="3220717"/>
          </a:xfrm>
          <a:prstGeom prst="rect">
            <a:avLst/>
          </a:prstGeom>
          <a:ln w="1270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339" name="Grow a spine…"/>
          <p:cNvSpPr txBox="1"/>
          <p:nvPr/>
        </p:nvSpPr>
        <p:spPr>
          <a:xfrm>
            <a:off x="10534373" y="5262879"/>
            <a:ext cx="11420973" cy="551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11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Grow a spine</a:t>
            </a:r>
          </a:p>
          <a:p>
            <a:pPr marL="511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Admin account should not be the “daily driver”</a:t>
            </a:r>
          </a:p>
          <a:p>
            <a:pPr marL="511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Use granular rules to only allow certain tasks to “Run as Admin”</a:t>
            </a:r>
          </a:p>
          <a:p>
            <a:pPr marL="511342" indent="-511342">
              <a:buSzPct val="100000"/>
              <a:buChar char="•"/>
              <a:defRPr sz="51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Use IAM vaults such as CyberArk to “check out” admin rights</a:t>
            </a:r>
          </a:p>
        </p:txBody>
      </p:sp>
      <p:sp>
        <p:nvSpPr>
          <p:cNvPr id="340" name="//   Rampant Local Admin"/>
          <p:cNvSpPr txBox="1"/>
          <p:nvPr/>
        </p:nvSpPr>
        <p:spPr>
          <a:xfrm>
            <a:off x="8736983" y="4062176"/>
            <a:ext cx="12873419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7000">
                <a:solidFill>
                  <a:schemeClr val="accent1"/>
                </a:solidFill>
              </a:defRPr>
            </a:pPr>
            <a:r>
              <a:t>// </a:t>
            </a:r>
            <a:r>
              <a:rPr>
                <a:solidFill>
                  <a:srgbClr val="E7E6E6"/>
                </a:solidFill>
              </a:rPr>
              <a:t>  Rampant Local Admin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"/>
          <p:cNvSpPr txBox="1"/>
          <p:nvPr>
            <p:ph type="sldNum" sz="quarter" idx="2"/>
          </p:nvPr>
        </p:nvSpPr>
        <p:spPr>
          <a:xfrm rot="16200000">
            <a:off x="319418" y="12587622"/>
            <a:ext cx="258984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1" name="Why.…"/>
          <p:cNvSpPr txBox="1"/>
          <p:nvPr/>
        </p:nvSpPr>
        <p:spPr>
          <a:xfrm>
            <a:off x="3156600" y="2138680"/>
            <a:ext cx="5558027" cy="943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5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Why.</a:t>
            </a:r>
          </a:p>
          <a:p>
            <a:pPr>
              <a:defRPr b="1" sz="15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Am.</a:t>
            </a:r>
          </a:p>
          <a:p>
            <a:pPr>
              <a:defRPr b="1" sz="15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I.</a:t>
            </a:r>
          </a:p>
          <a:p>
            <a:pPr>
              <a:defRPr b="1" sz="15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Here?</a:t>
            </a:r>
          </a:p>
        </p:txBody>
      </p:sp>
      <p:sp>
        <p:nvSpPr>
          <p:cNvPr id="82" name="Your Security Posture is Bad and You Should Feel Bad."/>
          <p:cNvSpPr txBox="1"/>
          <p:nvPr/>
        </p:nvSpPr>
        <p:spPr>
          <a:xfrm>
            <a:off x="10096730" y="4082650"/>
            <a:ext cx="12227374" cy="209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65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Your Security Posture is Bad and You Should Feel Bad. </a:t>
            </a:r>
          </a:p>
        </p:txBody>
      </p:sp>
      <p:sp>
        <p:nvSpPr>
          <p:cNvPr id="83" name="You Make Being a Pentester BORING."/>
          <p:cNvSpPr txBox="1"/>
          <p:nvPr/>
        </p:nvSpPr>
        <p:spPr>
          <a:xfrm>
            <a:off x="11281347" y="7535309"/>
            <a:ext cx="10001021" cy="209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6500">
                <a:solidFill>
                  <a:schemeClr val="accent1">
                    <a:lumOff val="8431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You Make Being a Pentester </a:t>
            </a:r>
            <a:r>
              <a:rPr b="1" u="sng"/>
              <a:t>BORING.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" grpId="3"/>
      <p:bldP build="whole" bldLvl="1" animBg="1" rev="0" advAuto="0" spid="81" grpId="1"/>
      <p:bldP build="whole" bldLvl="1" animBg="1" rev="0" advAuto="0" spid="82" grpId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/>
          <p:nvPr>
            <p:ph type="sldNum" sz="quarter" idx="2"/>
          </p:nvPr>
        </p:nvSpPr>
        <p:spPr>
          <a:xfrm rot="16200000">
            <a:off x="241996" y="12510200"/>
            <a:ext cx="413828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45" name="https://github.com/johnnyxmas/ScanCannon"/>
          <p:cNvSpPr txBox="1"/>
          <p:nvPr/>
        </p:nvSpPr>
        <p:spPr>
          <a:xfrm>
            <a:off x="3168327" y="6229159"/>
            <a:ext cx="5154630" cy="46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b="1">
                <a:solidFill>
                  <a:schemeClr val="accent1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https://github.com/johnnyxmas/ScanCannon</a:t>
            </a:r>
          </a:p>
        </p:txBody>
      </p:sp>
      <p:sp>
        <p:nvSpPr>
          <p:cNvPr id="346" name="ScanCannon"/>
          <p:cNvSpPr txBox="1"/>
          <p:nvPr/>
        </p:nvSpPr>
        <p:spPr>
          <a:xfrm>
            <a:off x="3160417" y="5650236"/>
            <a:ext cx="3437756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ScanCannon</a:t>
            </a:r>
          </a:p>
        </p:txBody>
      </p:sp>
      <p:sp>
        <p:nvSpPr>
          <p:cNvPr id="347" name="Circle"/>
          <p:cNvSpPr/>
          <p:nvPr/>
        </p:nvSpPr>
        <p:spPr>
          <a:xfrm>
            <a:off x="2013286" y="5755696"/>
            <a:ext cx="830205" cy="830204"/>
          </a:xfrm>
          <a:prstGeom prst="ellipse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767171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</a:p>
        </p:txBody>
      </p:sp>
      <p:sp>
        <p:nvSpPr>
          <p:cNvPr id="348" name="Shape"/>
          <p:cNvSpPr/>
          <p:nvPr/>
        </p:nvSpPr>
        <p:spPr>
          <a:xfrm>
            <a:off x="2269431" y="6010861"/>
            <a:ext cx="347937" cy="331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4" fill="norm" stroke="1" extrusionOk="0">
                <a:moveTo>
                  <a:pt x="19048" y="8764"/>
                </a:moveTo>
                <a:cubicBezTo>
                  <a:pt x="18797" y="9018"/>
                  <a:pt x="18797" y="10545"/>
                  <a:pt x="20594" y="11564"/>
                </a:cubicBezTo>
                <a:cubicBezTo>
                  <a:pt x="20594" y="11564"/>
                  <a:pt x="18042" y="12073"/>
                  <a:pt x="16281" y="9782"/>
                </a:cubicBezTo>
                <a:cubicBezTo>
                  <a:pt x="15742" y="9782"/>
                  <a:pt x="15239" y="10036"/>
                  <a:pt x="14735" y="10036"/>
                </a:cubicBezTo>
                <a:cubicBezTo>
                  <a:pt x="10926" y="10036"/>
                  <a:pt x="8626" y="7709"/>
                  <a:pt x="8626" y="4909"/>
                </a:cubicBezTo>
                <a:cubicBezTo>
                  <a:pt x="8626" y="2327"/>
                  <a:pt x="10926" y="0"/>
                  <a:pt x="14735" y="0"/>
                </a:cubicBezTo>
                <a:cubicBezTo>
                  <a:pt x="18545" y="0"/>
                  <a:pt x="21600" y="2327"/>
                  <a:pt x="21600" y="4909"/>
                </a:cubicBezTo>
                <a:cubicBezTo>
                  <a:pt x="21600" y="6436"/>
                  <a:pt x="20594" y="7964"/>
                  <a:pt x="19048" y="8764"/>
                </a:cubicBezTo>
                <a:close/>
                <a:moveTo>
                  <a:pt x="7368" y="5418"/>
                </a:moveTo>
                <a:cubicBezTo>
                  <a:pt x="7619" y="8473"/>
                  <a:pt x="10171" y="11055"/>
                  <a:pt x="14232" y="11309"/>
                </a:cubicBezTo>
                <a:cubicBezTo>
                  <a:pt x="14735" y="11309"/>
                  <a:pt x="15239" y="11309"/>
                  <a:pt x="15742" y="11055"/>
                </a:cubicBezTo>
                <a:cubicBezTo>
                  <a:pt x="17036" y="12327"/>
                  <a:pt x="18545" y="12618"/>
                  <a:pt x="19300" y="12618"/>
                </a:cubicBezTo>
                <a:cubicBezTo>
                  <a:pt x="18545" y="15964"/>
                  <a:pt x="15239" y="18509"/>
                  <a:pt x="10171" y="18509"/>
                </a:cubicBezTo>
                <a:cubicBezTo>
                  <a:pt x="9668" y="18509"/>
                  <a:pt x="8913" y="18255"/>
                  <a:pt x="8122" y="18000"/>
                </a:cubicBezTo>
                <a:cubicBezTo>
                  <a:pt x="5607" y="21600"/>
                  <a:pt x="1294" y="20836"/>
                  <a:pt x="1294" y="20836"/>
                </a:cubicBezTo>
                <a:cubicBezTo>
                  <a:pt x="4313" y="19527"/>
                  <a:pt x="4313" y="16982"/>
                  <a:pt x="3558" y="16727"/>
                </a:cubicBezTo>
                <a:cubicBezTo>
                  <a:pt x="1294" y="15418"/>
                  <a:pt x="0" y="13127"/>
                  <a:pt x="0" y="10800"/>
                </a:cubicBezTo>
                <a:cubicBezTo>
                  <a:pt x="0" y="7200"/>
                  <a:pt x="3306" y="4109"/>
                  <a:pt x="7871" y="3345"/>
                </a:cubicBezTo>
                <a:cubicBezTo>
                  <a:pt x="7619" y="4109"/>
                  <a:pt x="7368" y="4655"/>
                  <a:pt x="7368" y="54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49" name="APPEN…"/>
          <p:cNvSpPr txBox="1"/>
          <p:nvPr/>
        </p:nvSpPr>
        <p:spPr>
          <a:xfrm rot="16200000">
            <a:off x="9497604" y="-2535254"/>
            <a:ext cx="6688969" cy="790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0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APPEN</a:t>
            </a:r>
          </a:p>
          <a:p>
            <a:pPr>
              <a:defRPr b="1" sz="10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DIX:</a:t>
            </a:r>
          </a:p>
          <a:p>
            <a:pPr>
              <a:defRPr b="1" sz="10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TOOLS</a:t>
            </a:r>
          </a:p>
          <a:p>
            <a:pPr>
              <a:defRPr b="1" sz="10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OF</a:t>
            </a:r>
          </a:p>
          <a:p>
            <a:pPr>
              <a:defRPr b="1" sz="10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NOTE</a:t>
            </a:r>
          </a:p>
        </p:txBody>
      </p:sp>
      <p:sp>
        <p:nvSpPr>
          <p:cNvPr id="350" name="https://www.shodan.io/"/>
          <p:cNvSpPr txBox="1"/>
          <p:nvPr/>
        </p:nvSpPr>
        <p:spPr>
          <a:xfrm>
            <a:off x="10264774" y="6229159"/>
            <a:ext cx="5154629" cy="46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b="1">
                <a:solidFill>
                  <a:schemeClr val="accent1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https://www.shodan.io/</a:t>
            </a:r>
          </a:p>
        </p:txBody>
      </p:sp>
      <p:sp>
        <p:nvSpPr>
          <p:cNvPr id="351" name="Shodan"/>
          <p:cNvSpPr txBox="1"/>
          <p:nvPr/>
        </p:nvSpPr>
        <p:spPr>
          <a:xfrm>
            <a:off x="10256864" y="5650236"/>
            <a:ext cx="3437755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Shodan</a:t>
            </a:r>
          </a:p>
        </p:txBody>
      </p:sp>
      <p:sp>
        <p:nvSpPr>
          <p:cNvPr id="352" name="Circle"/>
          <p:cNvSpPr/>
          <p:nvPr/>
        </p:nvSpPr>
        <p:spPr>
          <a:xfrm>
            <a:off x="9109733" y="5755695"/>
            <a:ext cx="830205" cy="830205"/>
          </a:xfrm>
          <a:prstGeom prst="ellipse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767171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</a:p>
        </p:txBody>
      </p:sp>
      <p:sp>
        <p:nvSpPr>
          <p:cNvPr id="353" name="Shape"/>
          <p:cNvSpPr/>
          <p:nvPr/>
        </p:nvSpPr>
        <p:spPr>
          <a:xfrm>
            <a:off x="9365878" y="6010861"/>
            <a:ext cx="347937" cy="33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4" fill="norm" stroke="1" extrusionOk="0">
                <a:moveTo>
                  <a:pt x="19048" y="8764"/>
                </a:moveTo>
                <a:cubicBezTo>
                  <a:pt x="18797" y="9018"/>
                  <a:pt x="18797" y="10545"/>
                  <a:pt x="20594" y="11564"/>
                </a:cubicBezTo>
                <a:cubicBezTo>
                  <a:pt x="20594" y="11564"/>
                  <a:pt x="18042" y="12073"/>
                  <a:pt x="16281" y="9782"/>
                </a:cubicBezTo>
                <a:cubicBezTo>
                  <a:pt x="15742" y="9782"/>
                  <a:pt x="15239" y="10036"/>
                  <a:pt x="14735" y="10036"/>
                </a:cubicBezTo>
                <a:cubicBezTo>
                  <a:pt x="10926" y="10036"/>
                  <a:pt x="8626" y="7709"/>
                  <a:pt x="8626" y="4909"/>
                </a:cubicBezTo>
                <a:cubicBezTo>
                  <a:pt x="8626" y="2327"/>
                  <a:pt x="10926" y="0"/>
                  <a:pt x="14735" y="0"/>
                </a:cubicBezTo>
                <a:cubicBezTo>
                  <a:pt x="18545" y="0"/>
                  <a:pt x="21600" y="2327"/>
                  <a:pt x="21600" y="4909"/>
                </a:cubicBezTo>
                <a:cubicBezTo>
                  <a:pt x="21600" y="6436"/>
                  <a:pt x="20594" y="7964"/>
                  <a:pt x="19048" y="8764"/>
                </a:cubicBezTo>
                <a:close/>
                <a:moveTo>
                  <a:pt x="7368" y="5418"/>
                </a:moveTo>
                <a:cubicBezTo>
                  <a:pt x="7619" y="8473"/>
                  <a:pt x="10171" y="11055"/>
                  <a:pt x="14232" y="11309"/>
                </a:cubicBezTo>
                <a:cubicBezTo>
                  <a:pt x="14735" y="11309"/>
                  <a:pt x="15239" y="11309"/>
                  <a:pt x="15742" y="11055"/>
                </a:cubicBezTo>
                <a:cubicBezTo>
                  <a:pt x="17036" y="12327"/>
                  <a:pt x="18545" y="12618"/>
                  <a:pt x="19300" y="12618"/>
                </a:cubicBezTo>
                <a:cubicBezTo>
                  <a:pt x="18545" y="15964"/>
                  <a:pt x="15239" y="18509"/>
                  <a:pt x="10171" y="18509"/>
                </a:cubicBezTo>
                <a:cubicBezTo>
                  <a:pt x="9668" y="18509"/>
                  <a:pt x="8913" y="18255"/>
                  <a:pt x="8122" y="18000"/>
                </a:cubicBezTo>
                <a:cubicBezTo>
                  <a:pt x="5607" y="21600"/>
                  <a:pt x="1294" y="20836"/>
                  <a:pt x="1294" y="20836"/>
                </a:cubicBezTo>
                <a:cubicBezTo>
                  <a:pt x="4313" y="19527"/>
                  <a:pt x="4313" y="16982"/>
                  <a:pt x="3558" y="16727"/>
                </a:cubicBezTo>
                <a:cubicBezTo>
                  <a:pt x="1294" y="15418"/>
                  <a:pt x="0" y="13127"/>
                  <a:pt x="0" y="10800"/>
                </a:cubicBezTo>
                <a:cubicBezTo>
                  <a:pt x="0" y="7200"/>
                  <a:pt x="3306" y="4109"/>
                  <a:pt x="7871" y="3345"/>
                </a:cubicBezTo>
                <a:cubicBezTo>
                  <a:pt x="7619" y="4109"/>
                  <a:pt x="7368" y="4655"/>
                  <a:pt x="7368" y="54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54" name="https://www.thc.org/thc-hydra/"/>
          <p:cNvSpPr txBox="1"/>
          <p:nvPr/>
        </p:nvSpPr>
        <p:spPr>
          <a:xfrm>
            <a:off x="17128172" y="6229159"/>
            <a:ext cx="5154629" cy="46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b="1">
                <a:solidFill>
                  <a:schemeClr val="accent1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https://www.thc.org/thc-hydra/</a:t>
            </a:r>
          </a:p>
        </p:txBody>
      </p:sp>
      <p:sp>
        <p:nvSpPr>
          <p:cNvPr id="355" name="Hydra"/>
          <p:cNvSpPr txBox="1"/>
          <p:nvPr/>
        </p:nvSpPr>
        <p:spPr>
          <a:xfrm>
            <a:off x="17120262" y="5650236"/>
            <a:ext cx="3437755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Hydra</a:t>
            </a:r>
          </a:p>
        </p:txBody>
      </p:sp>
      <p:sp>
        <p:nvSpPr>
          <p:cNvPr id="356" name="Circle"/>
          <p:cNvSpPr/>
          <p:nvPr/>
        </p:nvSpPr>
        <p:spPr>
          <a:xfrm>
            <a:off x="15973131" y="5755695"/>
            <a:ext cx="830205" cy="830205"/>
          </a:xfrm>
          <a:prstGeom prst="ellipse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767171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</a:p>
        </p:txBody>
      </p:sp>
      <p:sp>
        <p:nvSpPr>
          <p:cNvPr id="357" name="Shape"/>
          <p:cNvSpPr/>
          <p:nvPr/>
        </p:nvSpPr>
        <p:spPr>
          <a:xfrm>
            <a:off x="16229276" y="6010861"/>
            <a:ext cx="347937" cy="33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4" fill="norm" stroke="1" extrusionOk="0">
                <a:moveTo>
                  <a:pt x="19048" y="8764"/>
                </a:moveTo>
                <a:cubicBezTo>
                  <a:pt x="18797" y="9018"/>
                  <a:pt x="18797" y="10545"/>
                  <a:pt x="20594" y="11564"/>
                </a:cubicBezTo>
                <a:cubicBezTo>
                  <a:pt x="20594" y="11564"/>
                  <a:pt x="18042" y="12073"/>
                  <a:pt x="16281" y="9782"/>
                </a:cubicBezTo>
                <a:cubicBezTo>
                  <a:pt x="15742" y="9782"/>
                  <a:pt x="15239" y="10036"/>
                  <a:pt x="14735" y="10036"/>
                </a:cubicBezTo>
                <a:cubicBezTo>
                  <a:pt x="10926" y="10036"/>
                  <a:pt x="8626" y="7709"/>
                  <a:pt x="8626" y="4909"/>
                </a:cubicBezTo>
                <a:cubicBezTo>
                  <a:pt x="8626" y="2327"/>
                  <a:pt x="10926" y="0"/>
                  <a:pt x="14735" y="0"/>
                </a:cubicBezTo>
                <a:cubicBezTo>
                  <a:pt x="18545" y="0"/>
                  <a:pt x="21600" y="2327"/>
                  <a:pt x="21600" y="4909"/>
                </a:cubicBezTo>
                <a:cubicBezTo>
                  <a:pt x="21600" y="6436"/>
                  <a:pt x="20594" y="7964"/>
                  <a:pt x="19048" y="8764"/>
                </a:cubicBezTo>
                <a:close/>
                <a:moveTo>
                  <a:pt x="7368" y="5418"/>
                </a:moveTo>
                <a:cubicBezTo>
                  <a:pt x="7619" y="8473"/>
                  <a:pt x="10171" y="11055"/>
                  <a:pt x="14232" y="11309"/>
                </a:cubicBezTo>
                <a:cubicBezTo>
                  <a:pt x="14735" y="11309"/>
                  <a:pt x="15239" y="11309"/>
                  <a:pt x="15742" y="11055"/>
                </a:cubicBezTo>
                <a:cubicBezTo>
                  <a:pt x="17036" y="12327"/>
                  <a:pt x="18545" y="12618"/>
                  <a:pt x="19300" y="12618"/>
                </a:cubicBezTo>
                <a:cubicBezTo>
                  <a:pt x="18545" y="15964"/>
                  <a:pt x="15239" y="18509"/>
                  <a:pt x="10171" y="18509"/>
                </a:cubicBezTo>
                <a:cubicBezTo>
                  <a:pt x="9668" y="18509"/>
                  <a:pt x="8913" y="18255"/>
                  <a:pt x="8122" y="18000"/>
                </a:cubicBezTo>
                <a:cubicBezTo>
                  <a:pt x="5607" y="21600"/>
                  <a:pt x="1294" y="20836"/>
                  <a:pt x="1294" y="20836"/>
                </a:cubicBezTo>
                <a:cubicBezTo>
                  <a:pt x="4313" y="19527"/>
                  <a:pt x="4313" y="16982"/>
                  <a:pt x="3558" y="16727"/>
                </a:cubicBezTo>
                <a:cubicBezTo>
                  <a:pt x="1294" y="15418"/>
                  <a:pt x="0" y="13127"/>
                  <a:pt x="0" y="10800"/>
                </a:cubicBezTo>
                <a:cubicBezTo>
                  <a:pt x="0" y="7200"/>
                  <a:pt x="3306" y="4109"/>
                  <a:pt x="7871" y="3345"/>
                </a:cubicBezTo>
                <a:cubicBezTo>
                  <a:pt x="7619" y="4109"/>
                  <a:pt x="7368" y="4655"/>
                  <a:pt x="7368" y="54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58" name="https://www.elevenpaths.com/labstools/evil-foca/index.html"/>
          <p:cNvSpPr txBox="1"/>
          <p:nvPr/>
        </p:nvSpPr>
        <p:spPr>
          <a:xfrm>
            <a:off x="3205934" y="8160318"/>
            <a:ext cx="5154629" cy="825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b="1">
                <a:solidFill>
                  <a:schemeClr val="accent1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https://www.elevenpaths.com/labstools/evil-foca/index.html</a:t>
            </a:r>
          </a:p>
        </p:txBody>
      </p:sp>
      <p:sp>
        <p:nvSpPr>
          <p:cNvPr id="359" name="Evil Foca"/>
          <p:cNvSpPr txBox="1"/>
          <p:nvPr/>
        </p:nvSpPr>
        <p:spPr>
          <a:xfrm>
            <a:off x="3198024" y="7581394"/>
            <a:ext cx="3437755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Evil Foca</a:t>
            </a:r>
          </a:p>
        </p:txBody>
      </p:sp>
      <p:sp>
        <p:nvSpPr>
          <p:cNvPr id="360" name="Circle"/>
          <p:cNvSpPr/>
          <p:nvPr/>
        </p:nvSpPr>
        <p:spPr>
          <a:xfrm>
            <a:off x="2050893" y="7686854"/>
            <a:ext cx="830205" cy="830205"/>
          </a:xfrm>
          <a:prstGeom prst="ellipse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767171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</a:p>
        </p:txBody>
      </p:sp>
      <p:sp>
        <p:nvSpPr>
          <p:cNvPr id="361" name="Shape"/>
          <p:cNvSpPr/>
          <p:nvPr/>
        </p:nvSpPr>
        <p:spPr>
          <a:xfrm>
            <a:off x="2307038" y="7942020"/>
            <a:ext cx="347937" cy="33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4" fill="norm" stroke="1" extrusionOk="0">
                <a:moveTo>
                  <a:pt x="19048" y="8764"/>
                </a:moveTo>
                <a:cubicBezTo>
                  <a:pt x="18797" y="9018"/>
                  <a:pt x="18797" y="10545"/>
                  <a:pt x="20594" y="11564"/>
                </a:cubicBezTo>
                <a:cubicBezTo>
                  <a:pt x="20594" y="11564"/>
                  <a:pt x="18042" y="12073"/>
                  <a:pt x="16281" y="9782"/>
                </a:cubicBezTo>
                <a:cubicBezTo>
                  <a:pt x="15742" y="9782"/>
                  <a:pt x="15239" y="10036"/>
                  <a:pt x="14735" y="10036"/>
                </a:cubicBezTo>
                <a:cubicBezTo>
                  <a:pt x="10926" y="10036"/>
                  <a:pt x="8626" y="7709"/>
                  <a:pt x="8626" y="4909"/>
                </a:cubicBezTo>
                <a:cubicBezTo>
                  <a:pt x="8626" y="2327"/>
                  <a:pt x="10926" y="0"/>
                  <a:pt x="14735" y="0"/>
                </a:cubicBezTo>
                <a:cubicBezTo>
                  <a:pt x="18545" y="0"/>
                  <a:pt x="21600" y="2327"/>
                  <a:pt x="21600" y="4909"/>
                </a:cubicBezTo>
                <a:cubicBezTo>
                  <a:pt x="21600" y="6436"/>
                  <a:pt x="20594" y="7964"/>
                  <a:pt x="19048" y="8764"/>
                </a:cubicBezTo>
                <a:close/>
                <a:moveTo>
                  <a:pt x="7368" y="5418"/>
                </a:moveTo>
                <a:cubicBezTo>
                  <a:pt x="7619" y="8473"/>
                  <a:pt x="10171" y="11055"/>
                  <a:pt x="14232" y="11309"/>
                </a:cubicBezTo>
                <a:cubicBezTo>
                  <a:pt x="14735" y="11309"/>
                  <a:pt x="15239" y="11309"/>
                  <a:pt x="15742" y="11055"/>
                </a:cubicBezTo>
                <a:cubicBezTo>
                  <a:pt x="17036" y="12327"/>
                  <a:pt x="18545" y="12618"/>
                  <a:pt x="19300" y="12618"/>
                </a:cubicBezTo>
                <a:cubicBezTo>
                  <a:pt x="18545" y="15964"/>
                  <a:pt x="15239" y="18509"/>
                  <a:pt x="10171" y="18509"/>
                </a:cubicBezTo>
                <a:cubicBezTo>
                  <a:pt x="9668" y="18509"/>
                  <a:pt x="8913" y="18255"/>
                  <a:pt x="8122" y="18000"/>
                </a:cubicBezTo>
                <a:cubicBezTo>
                  <a:pt x="5607" y="21600"/>
                  <a:pt x="1294" y="20836"/>
                  <a:pt x="1294" y="20836"/>
                </a:cubicBezTo>
                <a:cubicBezTo>
                  <a:pt x="4313" y="19527"/>
                  <a:pt x="4313" y="16982"/>
                  <a:pt x="3558" y="16727"/>
                </a:cubicBezTo>
                <a:cubicBezTo>
                  <a:pt x="1294" y="15418"/>
                  <a:pt x="0" y="13127"/>
                  <a:pt x="0" y="10800"/>
                </a:cubicBezTo>
                <a:cubicBezTo>
                  <a:pt x="0" y="7200"/>
                  <a:pt x="3306" y="4109"/>
                  <a:pt x="7871" y="3345"/>
                </a:cubicBezTo>
                <a:cubicBezTo>
                  <a:pt x="7619" y="4109"/>
                  <a:pt x="7368" y="4655"/>
                  <a:pt x="7368" y="54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62" name="https://bitbucket.org/LaNMaSteR53/recon-ng"/>
          <p:cNvSpPr txBox="1"/>
          <p:nvPr/>
        </p:nvSpPr>
        <p:spPr>
          <a:xfrm>
            <a:off x="10302380" y="8160318"/>
            <a:ext cx="5154630" cy="46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b="1">
                <a:solidFill>
                  <a:schemeClr val="accent1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https://bitbucket.org/LaNMaSteR53/recon-ng</a:t>
            </a:r>
          </a:p>
        </p:txBody>
      </p:sp>
      <p:sp>
        <p:nvSpPr>
          <p:cNvPr id="363" name="Recon-ng"/>
          <p:cNvSpPr txBox="1"/>
          <p:nvPr/>
        </p:nvSpPr>
        <p:spPr>
          <a:xfrm>
            <a:off x="10294471" y="7581394"/>
            <a:ext cx="3437755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Recon-ng</a:t>
            </a:r>
          </a:p>
        </p:txBody>
      </p:sp>
      <p:sp>
        <p:nvSpPr>
          <p:cNvPr id="364" name="Circle"/>
          <p:cNvSpPr/>
          <p:nvPr/>
        </p:nvSpPr>
        <p:spPr>
          <a:xfrm>
            <a:off x="9147340" y="7686853"/>
            <a:ext cx="830205" cy="830205"/>
          </a:xfrm>
          <a:prstGeom prst="ellipse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767171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</a:p>
        </p:txBody>
      </p:sp>
      <p:sp>
        <p:nvSpPr>
          <p:cNvPr id="365" name="Shape"/>
          <p:cNvSpPr/>
          <p:nvPr/>
        </p:nvSpPr>
        <p:spPr>
          <a:xfrm>
            <a:off x="9403485" y="7942019"/>
            <a:ext cx="347937" cy="331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4" fill="norm" stroke="1" extrusionOk="0">
                <a:moveTo>
                  <a:pt x="19048" y="8764"/>
                </a:moveTo>
                <a:cubicBezTo>
                  <a:pt x="18797" y="9018"/>
                  <a:pt x="18797" y="10545"/>
                  <a:pt x="20594" y="11564"/>
                </a:cubicBezTo>
                <a:cubicBezTo>
                  <a:pt x="20594" y="11564"/>
                  <a:pt x="18042" y="12073"/>
                  <a:pt x="16281" y="9782"/>
                </a:cubicBezTo>
                <a:cubicBezTo>
                  <a:pt x="15742" y="9782"/>
                  <a:pt x="15239" y="10036"/>
                  <a:pt x="14735" y="10036"/>
                </a:cubicBezTo>
                <a:cubicBezTo>
                  <a:pt x="10926" y="10036"/>
                  <a:pt x="8626" y="7709"/>
                  <a:pt x="8626" y="4909"/>
                </a:cubicBezTo>
                <a:cubicBezTo>
                  <a:pt x="8626" y="2327"/>
                  <a:pt x="10926" y="0"/>
                  <a:pt x="14735" y="0"/>
                </a:cubicBezTo>
                <a:cubicBezTo>
                  <a:pt x="18545" y="0"/>
                  <a:pt x="21600" y="2327"/>
                  <a:pt x="21600" y="4909"/>
                </a:cubicBezTo>
                <a:cubicBezTo>
                  <a:pt x="21600" y="6436"/>
                  <a:pt x="20594" y="7964"/>
                  <a:pt x="19048" y="8764"/>
                </a:cubicBezTo>
                <a:close/>
                <a:moveTo>
                  <a:pt x="7368" y="5418"/>
                </a:moveTo>
                <a:cubicBezTo>
                  <a:pt x="7619" y="8473"/>
                  <a:pt x="10171" y="11055"/>
                  <a:pt x="14232" y="11309"/>
                </a:cubicBezTo>
                <a:cubicBezTo>
                  <a:pt x="14735" y="11309"/>
                  <a:pt x="15239" y="11309"/>
                  <a:pt x="15742" y="11055"/>
                </a:cubicBezTo>
                <a:cubicBezTo>
                  <a:pt x="17036" y="12327"/>
                  <a:pt x="18545" y="12618"/>
                  <a:pt x="19300" y="12618"/>
                </a:cubicBezTo>
                <a:cubicBezTo>
                  <a:pt x="18545" y="15964"/>
                  <a:pt x="15239" y="18509"/>
                  <a:pt x="10171" y="18509"/>
                </a:cubicBezTo>
                <a:cubicBezTo>
                  <a:pt x="9668" y="18509"/>
                  <a:pt x="8913" y="18255"/>
                  <a:pt x="8122" y="18000"/>
                </a:cubicBezTo>
                <a:cubicBezTo>
                  <a:pt x="5607" y="21600"/>
                  <a:pt x="1294" y="20836"/>
                  <a:pt x="1294" y="20836"/>
                </a:cubicBezTo>
                <a:cubicBezTo>
                  <a:pt x="4313" y="19527"/>
                  <a:pt x="4313" y="16982"/>
                  <a:pt x="3558" y="16727"/>
                </a:cubicBezTo>
                <a:cubicBezTo>
                  <a:pt x="1294" y="15418"/>
                  <a:pt x="0" y="13127"/>
                  <a:pt x="0" y="10800"/>
                </a:cubicBezTo>
                <a:cubicBezTo>
                  <a:pt x="0" y="7200"/>
                  <a:pt x="3306" y="4109"/>
                  <a:pt x="7871" y="3345"/>
                </a:cubicBezTo>
                <a:cubicBezTo>
                  <a:pt x="7619" y="4109"/>
                  <a:pt x="7368" y="4655"/>
                  <a:pt x="7368" y="54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66" name="https://github.com/laramies/theHarvester"/>
          <p:cNvSpPr txBox="1"/>
          <p:nvPr/>
        </p:nvSpPr>
        <p:spPr>
          <a:xfrm>
            <a:off x="17165778" y="8160318"/>
            <a:ext cx="5154629" cy="46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b="1">
                <a:solidFill>
                  <a:schemeClr val="accent1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https://github.com/laramies/theHarvester</a:t>
            </a:r>
          </a:p>
        </p:txBody>
      </p:sp>
      <p:sp>
        <p:nvSpPr>
          <p:cNvPr id="367" name="TheHarvester"/>
          <p:cNvSpPr txBox="1"/>
          <p:nvPr/>
        </p:nvSpPr>
        <p:spPr>
          <a:xfrm>
            <a:off x="17157868" y="7581394"/>
            <a:ext cx="3437756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TheHarvester</a:t>
            </a:r>
          </a:p>
        </p:txBody>
      </p:sp>
      <p:sp>
        <p:nvSpPr>
          <p:cNvPr id="368" name="Circle"/>
          <p:cNvSpPr/>
          <p:nvPr/>
        </p:nvSpPr>
        <p:spPr>
          <a:xfrm>
            <a:off x="16010738" y="7686853"/>
            <a:ext cx="830205" cy="830205"/>
          </a:xfrm>
          <a:prstGeom prst="ellipse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767171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</a:p>
        </p:txBody>
      </p:sp>
      <p:sp>
        <p:nvSpPr>
          <p:cNvPr id="369" name="Shape"/>
          <p:cNvSpPr/>
          <p:nvPr/>
        </p:nvSpPr>
        <p:spPr>
          <a:xfrm>
            <a:off x="16266882" y="7942019"/>
            <a:ext cx="347937" cy="331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4" fill="norm" stroke="1" extrusionOk="0">
                <a:moveTo>
                  <a:pt x="19048" y="8764"/>
                </a:moveTo>
                <a:cubicBezTo>
                  <a:pt x="18797" y="9018"/>
                  <a:pt x="18797" y="10545"/>
                  <a:pt x="20594" y="11564"/>
                </a:cubicBezTo>
                <a:cubicBezTo>
                  <a:pt x="20594" y="11564"/>
                  <a:pt x="18042" y="12073"/>
                  <a:pt x="16281" y="9782"/>
                </a:cubicBezTo>
                <a:cubicBezTo>
                  <a:pt x="15742" y="9782"/>
                  <a:pt x="15239" y="10036"/>
                  <a:pt x="14735" y="10036"/>
                </a:cubicBezTo>
                <a:cubicBezTo>
                  <a:pt x="10926" y="10036"/>
                  <a:pt x="8626" y="7709"/>
                  <a:pt x="8626" y="4909"/>
                </a:cubicBezTo>
                <a:cubicBezTo>
                  <a:pt x="8626" y="2327"/>
                  <a:pt x="10926" y="0"/>
                  <a:pt x="14735" y="0"/>
                </a:cubicBezTo>
                <a:cubicBezTo>
                  <a:pt x="18545" y="0"/>
                  <a:pt x="21600" y="2327"/>
                  <a:pt x="21600" y="4909"/>
                </a:cubicBezTo>
                <a:cubicBezTo>
                  <a:pt x="21600" y="6436"/>
                  <a:pt x="20594" y="7964"/>
                  <a:pt x="19048" y="8764"/>
                </a:cubicBezTo>
                <a:close/>
                <a:moveTo>
                  <a:pt x="7368" y="5418"/>
                </a:moveTo>
                <a:cubicBezTo>
                  <a:pt x="7619" y="8473"/>
                  <a:pt x="10171" y="11055"/>
                  <a:pt x="14232" y="11309"/>
                </a:cubicBezTo>
                <a:cubicBezTo>
                  <a:pt x="14735" y="11309"/>
                  <a:pt x="15239" y="11309"/>
                  <a:pt x="15742" y="11055"/>
                </a:cubicBezTo>
                <a:cubicBezTo>
                  <a:pt x="17036" y="12327"/>
                  <a:pt x="18545" y="12618"/>
                  <a:pt x="19300" y="12618"/>
                </a:cubicBezTo>
                <a:cubicBezTo>
                  <a:pt x="18545" y="15964"/>
                  <a:pt x="15239" y="18509"/>
                  <a:pt x="10171" y="18509"/>
                </a:cubicBezTo>
                <a:cubicBezTo>
                  <a:pt x="9668" y="18509"/>
                  <a:pt x="8913" y="18255"/>
                  <a:pt x="8122" y="18000"/>
                </a:cubicBezTo>
                <a:cubicBezTo>
                  <a:pt x="5607" y="21600"/>
                  <a:pt x="1294" y="20836"/>
                  <a:pt x="1294" y="20836"/>
                </a:cubicBezTo>
                <a:cubicBezTo>
                  <a:pt x="4313" y="19527"/>
                  <a:pt x="4313" y="16982"/>
                  <a:pt x="3558" y="16727"/>
                </a:cubicBezTo>
                <a:cubicBezTo>
                  <a:pt x="1294" y="15418"/>
                  <a:pt x="0" y="13127"/>
                  <a:pt x="0" y="10800"/>
                </a:cubicBezTo>
                <a:cubicBezTo>
                  <a:pt x="0" y="7200"/>
                  <a:pt x="3306" y="4109"/>
                  <a:pt x="7871" y="3345"/>
                </a:cubicBezTo>
                <a:cubicBezTo>
                  <a:pt x="7619" y="4109"/>
                  <a:pt x="7368" y="4655"/>
                  <a:pt x="7368" y="54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70" name="https://github.com/dafthack/MailSniper"/>
          <p:cNvSpPr txBox="1"/>
          <p:nvPr/>
        </p:nvSpPr>
        <p:spPr>
          <a:xfrm>
            <a:off x="3205934" y="10196935"/>
            <a:ext cx="5154629" cy="46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b="1">
                <a:solidFill>
                  <a:schemeClr val="accent1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https://github.com/dafthack/MailSniper</a:t>
            </a:r>
          </a:p>
        </p:txBody>
      </p:sp>
      <p:sp>
        <p:nvSpPr>
          <p:cNvPr id="371" name="MailSniper"/>
          <p:cNvSpPr txBox="1"/>
          <p:nvPr/>
        </p:nvSpPr>
        <p:spPr>
          <a:xfrm>
            <a:off x="3198024" y="9618012"/>
            <a:ext cx="3437755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MailSniper</a:t>
            </a:r>
          </a:p>
        </p:txBody>
      </p:sp>
      <p:sp>
        <p:nvSpPr>
          <p:cNvPr id="372" name="Circle"/>
          <p:cNvSpPr/>
          <p:nvPr/>
        </p:nvSpPr>
        <p:spPr>
          <a:xfrm>
            <a:off x="2050893" y="9723471"/>
            <a:ext cx="830205" cy="830205"/>
          </a:xfrm>
          <a:prstGeom prst="ellipse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767171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</a:p>
        </p:txBody>
      </p:sp>
      <p:sp>
        <p:nvSpPr>
          <p:cNvPr id="373" name="Shape"/>
          <p:cNvSpPr/>
          <p:nvPr/>
        </p:nvSpPr>
        <p:spPr>
          <a:xfrm>
            <a:off x="2307038" y="9978637"/>
            <a:ext cx="347937" cy="33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4" fill="norm" stroke="1" extrusionOk="0">
                <a:moveTo>
                  <a:pt x="19048" y="8764"/>
                </a:moveTo>
                <a:cubicBezTo>
                  <a:pt x="18797" y="9018"/>
                  <a:pt x="18797" y="10545"/>
                  <a:pt x="20594" y="11564"/>
                </a:cubicBezTo>
                <a:cubicBezTo>
                  <a:pt x="20594" y="11564"/>
                  <a:pt x="18042" y="12073"/>
                  <a:pt x="16281" y="9782"/>
                </a:cubicBezTo>
                <a:cubicBezTo>
                  <a:pt x="15742" y="9782"/>
                  <a:pt x="15239" y="10036"/>
                  <a:pt x="14735" y="10036"/>
                </a:cubicBezTo>
                <a:cubicBezTo>
                  <a:pt x="10926" y="10036"/>
                  <a:pt x="8626" y="7709"/>
                  <a:pt x="8626" y="4909"/>
                </a:cubicBezTo>
                <a:cubicBezTo>
                  <a:pt x="8626" y="2327"/>
                  <a:pt x="10926" y="0"/>
                  <a:pt x="14735" y="0"/>
                </a:cubicBezTo>
                <a:cubicBezTo>
                  <a:pt x="18545" y="0"/>
                  <a:pt x="21600" y="2327"/>
                  <a:pt x="21600" y="4909"/>
                </a:cubicBezTo>
                <a:cubicBezTo>
                  <a:pt x="21600" y="6436"/>
                  <a:pt x="20594" y="7964"/>
                  <a:pt x="19048" y="8764"/>
                </a:cubicBezTo>
                <a:close/>
                <a:moveTo>
                  <a:pt x="7368" y="5418"/>
                </a:moveTo>
                <a:cubicBezTo>
                  <a:pt x="7619" y="8473"/>
                  <a:pt x="10171" y="11055"/>
                  <a:pt x="14232" y="11309"/>
                </a:cubicBezTo>
                <a:cubicBezTo>
                  <a:pt x="14735" y="11309"/>
                  <a:pt x="15239" y="11309"/>
                  <a:pt x="15742" y="11055"/>
                </a:cubicBezTo>
                <a:cubicBezTo>
                  <a:pt x="17036" y="12327"/>
                  <a:pt x="18545" y="12618"/>
                  <a:pt x="19300" y="12618"/>
                </a:cubicBezTo>
                <a:cubicBezTo>
                  <a:pt x="18545" y="15964"/>
                  <a:pt x="15239" y="18509"/>
                  <a:pt x="10171" y="18509"/>
                </a:cubicBezTo>
                <a:cubicBezTo>
                  <a:pt x="9668" y="18509"/>
                  <a:pt x="8913" y="18255"/>
                  <a:pt x="8122" y="18000"/>
                </a:cubicBezTo>
                <a:cubicBezTo>
                  <a:pt x="5607" y="21600"/>
                  <a:pt x="1294" y="20836"/>
                  <a:pt x="1294" y="20836"/>
                </a:cubicBezTo>
                <a:cubicBezTo>
                  <a:pt x="4313" y="19527"/>
                  <a:pt x="4313" y="16982"/>
                  <a:pt x="3558" y="16727"/>
                </a:cubicBezTo>
                <a:cubicBezTo>
                  <a:pt x="1294" y="15418"/>
                  <a:pt x="0" y="13127"/>
                  <a:pt x="0" y="10800"/>
                </a:cubicBezTo>
                <a:cubicBezTo>
                  <a:pt x="0" y="7200"/>
                  <a:pt x="3306" y="4109"/>
                  <a:pt x="7871" y="3345"/>
                </a:cubicBezTo>
                <a:cubicBezTo>
                  <a:pt x="7619" y="4109"/>
                  <a:pt x="7368" y="4655"/>
                  <a:pt x="7368" y="54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74" name="https://portswigger.net/burp/freedownload"/>
          <p:cNvSpPr txBox="1"/>
          <p:nvPr/>
        </p:nvSpPr>
        <p:spPr>
          <a:xfrm>
            <a:off x="10302380" y="10196935"/>
            <a:ext cx="5154629" cy="46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b="1">
                <a:solidFill>
                  <a:schemeClr val="accent1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https://portswigger.net/burp/freedownload</a:t>
            </a:r>
          </a:p>
        </p:txBody>
      </p:sp>
      <p:sp>
        <p:nvSpPr>
          <p:cNvPr id="375" name="Burp Suite"/>
          <p:cNvSpPr txBox="1"/>
          <p:nvPr/>
        </p:nvSpPr>
        <p:spPr>
          <a:xfrm>
            <a:off x="10294470" y="9618012"/>
            <a:ext cx="3437756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Burp Suite</a:t>
            </a:r>
          </a:p>
        </p:txBody>
      </p:sp>
      <p:sp>
        <p:nvSpPr>
          <p:cNvPr id="376" name="Circle"/>
          <p:cNvSpPr/>
          <p:nvPr/>
        </p:nvSpPr>
        <p:spPr>
          <a:xfrm>
            <a:off x="9147339" y="9723471"/>
            <a:ext cx="830205" cy="830205"/>
          </a:xfrm>
          <a:prstGeom prst="ellipse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767171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</a:p>
        </p:txBody>
      </p:sp>
      <p:sp>
        <p:nvSpPr>
          <p:cNvPr id="377" name="Shape"/>
          <p:cNvSpPr/>
          <p:nvPr/>
        </p:nvSpPr>
        <p:spPr>
          <a:xfrm>
            <a:off x="9403484" y="9978637"/>
            <a:ext cx="347937" cy="33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4" fill="norm" stroke="1" extrusionOk="0">
                <a:moveTo>
                  <a:pt x="19048" y="8764"/>
                </a:moveTo>
                <a:cubicBezTo>
                  <a:pt x="18797" y="9018"/>
                  <a:pt x="18797" y="10545"/>
                  <a:pt x="20594" y="11564"/>
                </a:cubicBezTo>
                <a:cubicBezTo>
                  <a:pt x="20594" y="11564"/>
                  <a:pt x="18042" y="12073"/>
                  <a:pt x="16281" y="9782"/>
                </a:cubicBezTo>
                <a:cubicBezTo>
                  <a:pt x="15742" y="9782"/>
                  <a:pt x="15239" y="10036"/>
                  <a:pt x="14735" y="10036"/>
                </a:cubicBezTo>
                <a:cubicBezTo>
                  <a:pt x="10926" y="10036"/>
                  <a:pt x="8626" y="7709"/>
                  <a:pt x="8626" y="4909"/>
                </a:cubicBezTo>
                <a:cubicBezTo>
                  <a:pt x="8626" y="2327"/>
                  <a:pt x="10926" y="0"/>
                  <a:pt x="14735" y="0"/>
                </a:cubicBezTo>
                <a:cubicBezTo>
                  <a:pt x="18545" y="0"/>
                  <a:pt x="21600" y="2327"/>
                  <a:pt x="21600" y="4909"/>
                </a:cubicBezTo>
                <a:cubicBezTo>
                  <a:pt x="21600" y="6436"/>
                  <a:pt x="20594" y="7964"/>
                  <a:pt x="19048" y="8764"/>
                </a:cubicBezTo>
                <a:close/>
                <a:moveTo>
                  <a:pt x="7368" y="5418"/>
                </a:moveTo>
                <a:cubicBezTo>
                  <a:pt x="7619" y="8473"/>
                  <a:pt x="10171" y="11055"/>
                  <a:pt x="14232" y="11309"/>
                </a:cubicBezTo>
                <a:cubicBezTo>
                  <a:pt x="14735" y="11309"/>
                  <a:pt x="15239" y="11309"/>
                  <a:pt x="15742" y="11055"/>
                </a:cubicBezTo>
                <a:cubicBezTo>
                  <a:pt x="17036" y="12327"/>
                  <a:pt x="18545" y="12618"/>
                  <a:pt x="19300" y="12618"/>
                </a:cubicBezTo>
                <a:cubicBezTo>
                  <a:pt x="18545" y="15964"/>
                  <a:pt x="15239" y="18509"/>
                  <a:pt x="10171" y="18509"/>
                </a:cubicBezTo>
                <a:cubicBezTo>
                  <a:pt x="9668" y="18509"/>
                  <a:pt x="8913" y="18255"/>
                  <a:pt x="8122" y="18000"/>
                </a:cubicBezTo>
                <a:cubicBezTo>
                  <a:pt x="5607" y="21600"/>
                  <a:pt x="1294" y="20836"/>
                  <a:pt x="1294" y="20836"/>
                </a:cubicBezTo>
                <a:cubicBezTo>
                  <a:pt x="4313" y="19527"/>
                  <a:pt x="4313" y="16982"/>
                  <a:pt x="3558" y="16727"/>
                </a:cubicBezTo>
                <a:cubicBezTo>
                  <a:pt x="1294" y="15418"/>
                  <a:pt x="0" y="13127"/>
                  <a:pt x="0" y="10800"/>
                </a:cubicBezTo>
                <a:cubicBezTo>
                  <a:pt x="0" y="7200"/>
                  <a:pt x="3306" y="4109"/>
                  <a:pt x="7871" y="3345"/>
                </a:cubicBezTo>
                <a:cubicBezTo>
                  <a:pt x="7619" y="4109"/>
                  <a:pt x="7368" y="4655"/>
                  <a:pt x="7368" y="54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78" name="https://github.com/Raikia/FiercePhish"/>
          <p:cNvSpPr txBox="1"/>
          <p:nvPr/>
        </p:nvSpPr>
        <p:spPr>
          <a:xfrm>
            <a:off x="17165778" y="10196935"/>
            <a:ext cx="5154629" cy="46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b="1">
                <a:solidFill>
                  <a:schemeClr val="accent1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https://github.com/Raikia/FiercePhish</a:t>
            </a:r>
          </a:p>
        </p:txBody>
      </p:sp>
      <p:sp>
        <p:nvSpPr>
          <p:cNvPr id="379" name="FiercePhish"/>
          <p:cNvSpPr txBox="1"/>
          <p:nvPr/>
        </p:nvSpPr>
        <p:spPr>
          <a:xfrm>
            <a:off x="17157868" y="9618012"/>
            <a:ext cx="3437756" cy="1234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FiercePhish</a:t>
            </a:r>
          </a:p>
        </p:txBody>
      </p:sp>
      <p:sp>
        <p:nvSpPr>
          <p:cNvPr id="380" name="Circle"/>
          <p:cNvSpPr/>
          <p:nvPr/>
        </p:nvSpPr>
        <p:spPr>
          <a:xfrm>
            <a:off x="16010738" y="9723471"/>
            <a:ext cx="830205" cy="830205"/>
          </a:xfrm>
          <a:prstGeom prst="ellipse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767171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</a:p>
        </p:txBody>
      </p:sp>
      <p:sp>
        <p:nvSpPr>
          <p:cNvPr id="381" name="Shape"/>
          <p:cNvSpPr/>
          <p:nvPr/>
        </p:nvSpPr>
        <p:spPr>
          <a:xfrm>
            <a:off x="16266882" y="9978637"/>
            <a:ext cx="347937" cy="33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4" fill="norm" stroke="1" extrusionOk="0">
                <a:moveTo>
                  <a:pt x="19048" y="8764"/>
                </a:moveTo>
                <a:cubicBezTo>
                  <a:pt x="18797" y="9018"/>
                  <a:pt x="18797" y="10545"/>
                  <a:pt x="20594" y="11564"/>
                </a:cubicBezTo>
                <a:cubicBezTo>
                  <a:pt x="20594" y="11564"/>
                  <a:pt x="18042" y="12073"/>
                  <a:pt x="16281" y="9782"/>
                </a:cubicBezTo>
                <a:cubicBezTo>
                  <a:pt x="15742" y="9782"/>
                  <a:pt x="15239" y="10036"/>
                  <a:pt x="14735" y="10036"/>
                </a:cubicBezTo>
                <a:cubicBezTo>
                  <a:pt x="10926" y="10036"/>
                  <a:pt x="8626" y="7709"/>
                  <a:pt x="8626" y="4909"/>
                </a:cubicBezTo>
                <a:cubicBezTo>
                  <a:pt x="8626" y="2327"/>
                  <a:pt x="10926" y="0"/>
                  <a:pt x="14735" y="0"/>
                </a:cubicBezTo>
                <a:cubicBezTo>
                  <a:pt x="18545" y="0"/>
                  <a:pt x="21600" y="2327"/>
                  <a:pt x="21600" y="4909"/>
                </a:cubicBezTo>
                <a:cubicBezTo>
                  <a:pt x="21600" y="6436"/>
                  <a:pt x="20594" y="7964"/>
                  <a:pt x="19048" y="8764"/>
                </a:cubicBezTo>
                <a:close/>
                <a:moveTo>
                  <a:pt x="7368" y="5418"/>
                </a:moveTo>
                <a:cubicBezTo>
                  <a:pt x="7619" y="8473"/>
                  <a:pt x="10171" y="11055"/>
                  <a:pt x="14232" y="11309"/>
                </a:cubicBezTo>
                <a:cubicBezTo>
                  <a:pt x="14735" y="11309"/>
                  <a:pt x="15239" y="11309"/>
                  <a:pt x="15742" y="11055"/>
                </a:cubicBezTo>
                <a:cubicBezTo>
                  <a:pt x="17036" y="12327"/>
                  <a:pt x="18545" y="12618"/>
                  <a:pt x="19300" y="12618"/>
                </a:cubicBezTo>
                <a:cubicBezTo>
                  <a:pt x="18545" y="15964"/>
                  <a:pt x="15239" y="18509"/>
                  <a:pt x="10171" y="18509"/>
                </a:cubicBezTo>
                <a:cubicBezTo>
                  <a:pt x="9668" y="18509"/>
                  <a:pt x="8913" y="18255"/>
                  <a:pt x="8122" y="18000"/>
                </a:cubicBezTo>
                <a:cubicBezTo>
                  <a:pt x="5607" y="21600"/>
                  <a:pt x="1294" y="20836"/>
                  <a:pt x="1294" y="20836"/>
                </a:cubicBezTo>
                <a:cubicBezTo>
                  <a:pt x="4313" y="19527"/>
                  <a:pt x="4313" y="16982"/>
                  <a:pt x="3558" y="16727"/>
                </a:cubicBezTo>
                <a:cubicBezTo>
                  <a:pt x="1294" y="15418"/>
                  <a:pt x="0" y="13127"/>
                  <a:pt x="0" y="10800"/>
                </a:cubicBezTo>
                <a:cubicBezTo>
                  <a:pt x="0" y="7200"/>
                  <a:pt x="3306" y="4109"/>
                  <a:pt x="7871" y="3345"/>
                </a:cubicBezTo>
                <a:cubicBezTo>
                  <a:pt x="7619" y="4109"/>
                  <a:pt x="7368" y="4655"/>
                  <a:pt x="7368" y="54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82" name="https://github.com/SpiderLabs/ikeforce"/>
          <p:cNvSpPr txBox="1"/>
          <p:nvPr/>
        </p:nvSpPr>
        <p:spPr>
          <a:xfrm>
            <a:off x="3205934" y="12022634"/>
            <a:ext cx="5154629" cy="46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b="1">
                <a:solidFill>
                  <a:schemeClr val="accent1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https://github.com/SpiderLabs/ikeforce</a:t>
            </a:r>
          </a:p>
        </p:txBody>
      </p:sp>
      <p:sp>
        <p:nvSpPr>
          <p:cNvPr id="383" name="IkeForce"/>
          <p:cNvSpPr txBox="1"/>
          <p:nvPr/>
        </p:nvSpPr>
        <p:spPr>
          <a:xfrm>
            <a:off x="3198024" y="11443711"/>
            <a:ext cx="3437755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IkeForce</a:t>
            </a:r>
          </a:p>
        </p:txBody>
      </p:sp>
      <p:sp>
        <p:nvSpPr>
          <p:cNvPr id="384" name="Circle"/>
          <p:cNvSpPr/>
          <p:nvPr/>
        </p:nvSpPr>
        <p:spPr>
          <a:xfrm>
            <a:off x="2050893" y="11549170"/>
            <a:ext cx="830205" cy="830205"/>
          </a:xfrm>
          <a:prstGeom prst="ellipse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767171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</a:p>
        </p:txBody>
      </p:sp>
      <p:sp>
        <p:nvSpPr>
          <p:cNvPr id="385" name="Shape"/>
          <p:cNvSpPr/>
          <p:nvPr/>
        </p:nvSpPr>
        <p:spPr>
          <a:xfrm>
            <a:off x="2307038" y="11804336"/>
            <a:ext cx="347937" cy="33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4" fill="norm" stroke="1" extrusionOk="0">
                <a:moveTo>
                  <a:pt x="19048" y="8764"/>
                </a:moveTo>
                <a:cubicBezTo>
                  <a:pt x="18797" y="9018"/>
                  <a:pt x="18797" y="10545"/>
                  <a:pt x="20594" y="11564"/>
                </a:cubicBezTo>
                <a:cubicBezTo>
                  <a:pt x="20594" y="11564"/>
                  <a:pt x="18042" y="12073"/>
                  <a:pt x="16281" y="9782"/>
                </a:cubicBezTo>
                <a:cubicBezTo>
                  <a:pt x="15742" y="9782"/>
                  <a:pt x="15239" y="10036"/>
                  <a:pt x="14735" y="10036"/>
                </a:cubicBezTo>
                <a:cubicBezTo>
                  <a:pt x="10926" y="10036"/>
                  <a:pt x="8626" y="7709"/>
                  <a:pt x="8626" y="4909"/>
                </a:cubicBezTo>
                <a:cubicBezTo>
                  <a:pt x="8626" y="2327"/>
                  <a:pt x="10926" y="0"/>
                  <a:pt x="14735" y="0"/>
                </a:cubicBezTo>
                <a:cubicBezTo>
                  <a:pt x="18545" y="0"/>
                  <a:pt x="21600" y="2327"/>
                  <a:pt x="21600" y="4909"/>
                </a:cubicBezTo>
                <a:cubicBezTo>
                  <a:pt x="21600" y="6436"/>
                  <a:pt x="20594" y="7964"/>
                  <a:pt x="19048" y="8764"/>
                </a:cubicBezTo>
                <a:close/>
                <a:moveTo>
                  <a:pt x="7368" y="5418"/>
                </a:moveTo>
                <a:cubicBezTo>
                  <a:pt x="7619" y="8473"/>
                  <a:pt x="10171" y="11055"/>
                  <a:pt x="14232" y="11309"/>
                </a:cubicBezTo>
                <a:cubicBezTo>
                  <a:pt x="14735" y="11309"/>
                  <a:pt x="15239" y="11309"/>
                  <a:pt x="15742" y="11055"/>
                </a:cubicBezTo>
                <a:cubicBezTo>
                  <a:pt x="17036" y="12327"/>
                  <a:pt x="18545" y="12618"/>
                  <a:pt x="19300" y="12618"/>
                </a:cubicBezTo>
                <a:cubicBezTo>
                  <a:pt x="18545" y="15964"/>
                  <a:pt x="15239" y="18509"/>
                  <a:pt x="10171" y="18509"/>
                </a:cubicBezTo>
                <a:cubicBezTo>
                  <a:pt x="9668" y="18509"/>
                  <a:pt x="8913" y="18255"/>
                  <a:pt x="8122" y="18000"/>
                </a:cubicBezTo>
                <a:cubicBezTo>
                  <a:pt x="5607" y="21600"/>
                  <a:pt x="1294" y="20836"/>
                  <a:pt x="1294" y="20836"/>
                </a:cubicBezTo>
                <a:cubicBezTo>
                  <a:pt x="4313" y="19527"/>
                  <a:pt x="4313" y="16982"/>
                  <a:pt x="3558" y="16727"/>
                </a:cubicBezTo>
                <a:cubicBezTo>
                  <a:pt x="1294" y="15418"/>
                  <a:pt x="0" y="13127"/>
                  <a:pt x="0" y="10800"/>
                </a:cubicBezTo>
                <a:cubicBezTo>
                  <a:pt x="0" y="7200"/>
                  <a:pt x="3306" y="4109"/>
                  <a:pt x="7871" y="3345"/>
                </a:cubicBezTo>
                <a:cubicBezTo>
                  <a:pt x="7619" y="4109"/>
                  <a:pt x="7368" y="4655"/>
                  <a:pt x="7368" y="54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86" name="https://www.metasploit.com/"/>
          <p:cNvSpPr txBox="1"/>
          <p:nvPr/>
        </p:nvSpPr>
        <p:spPr>
          <a:xfrm>
            <a:off x="10302380" y="12022634"/>
            <a:ext cx="5154629" cy="46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b="1">
                <a:solidFill>
                  <a:schemeClr val="accent1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https://www.metasploit.com/</a:t>
            </a:r>
          </a:p>
        </p:txBody>
      </p:sp>
      <p:sp>
        <p:nvSpPr>
          <p:cNvPr id="387" name="Metasploit"/>
          <p:cNvSpPr txBox="1"/>
          <p:nvPr/>
        </p:nvSpPr>
        <p:spPr>
          <a:xfrm>
            <a:off x="10294470" y="11443711"/>
            <a:ext cx="3437756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Metasploit</a:t>
            </a:r>
          </a:p>
        </p:txBody>
      </p:sp>
      <p:sp>
        <p:nvSpPr>
          <p:cNvPr id="388" name="Circle"/>
          <p:cNvSpPr/>
          <p:nvPr/>
        </p:nvSpPr>
        <p:spPr>
          <a:xfrm>
            <a:off x="9147339" y="11549170"/>
            <a:ext cx="830205" cy="830205"/>
          </a:xfrm>
          <a:prstGeom prst="ellipse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767171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</a:p>
        </p:txBody>
      </p:sp>
      <p:sp>
        <p:nvSpPr>
          <p:cNvPr id="389" name="Shape"/>
          <p:cNvSpPr/>
          <p:nvPr/>
        </p:nvSpPr>
        <p:spPr>
          <a:xfrm>
            <a:off x="9403484" y="11804336"/>
            <a:ext cx="347937" cy="33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4" fill="norm" stroke="1" extrusionOk="0">
                <a:moveTo>
                  <a:pt x="19048" y="8764"/>
                </a:moveTo>
                <a:cubicBezTo>
                  <a:pt x="18797" y="9018"/>
                  <a:pt x="18797" y="10545"/>
                  <a:pt x="20594" y="11564"/>
                </a:cubicBezTo>
                <a:cubicBezTo>
                  <a:pt x="20594" y="11564"/>
                  <a:pt x="18042" y="12073"/>
                  <a:pt x="16281" y="9782"/>
                </a:cubicBezTo>
                <a:cubicBezTo>
                  <a:pt x="15742" y="9782"/>
                  <a:pt x="15239" y="10036"/>
                  <a:pt x="14735" y="10036"/>
                </a:cubicBezTo>
                <a:cubicBezTo>
                  <a:pt x="10926" y="10036"/>
                  <a:pt x="8626" y="7709"/>
                  <a:pt x="8626" y="4909"/>
                </a:cubicBezTo>
                <a:cubicBezTo>
                  <a:pt x="8626" y="2327"/>
                  <a:pt x="10926" y="0"/>
                  <a:pt x="14735" y="0"/>
                </a:cubicBezTo>
                <a:cubicBezTo>
                  <a:pt x="18545" y="0"/>
                  <a:pt x="21600" y="2327"/>
                  <a:pt x="21600" y="4909"/>
                </a:cubicBezTo>
                <a:cubicBezTo>
                  <a:pt x="21600" y="6436"/>
                  <a:pt x="20594" y="7964"/>
                  <a:pt x="19048" y="8764"/>
                </a:cubicBezTo>
                <a:close/>
                <a:moveTo>
                  <a:pt x="7368" y="5418"/>
                </a:moveTo>
                <a:cubicBezTo>
                  <a:pt x="7619" y="8473"/>
                  <a:pt x="10171" y="11055"/>
                  <a:pt x="14232" y="11309"/>
                </a:cubicBezTo>
                <a:cubicBezTo>
                  <a:pt x="14735" y="11309"/>
                  <a:pt x="15239" y="11309"/>
                  <a:pt x="15742" y="11055"/>
                </a:cubicBezTo>
                <a:cubicBezTo>
                  <a:pt x="17036" y="12327"/>
                  <a:pt x="18545" y="12618"/>
                  <a:pt x="19300" y="12618"/>
                </a:cubicBezTo>
                <a:cubicBezTo>
                  <a:pt x="18545" y="15964"/>
                  <a:pt x="15239" y="18509"/>
                  <a:pt x="10171" y="18509"/>
                </a:cubicBezTo>
                <a:cubicBezTo>
                  <a:pt x="9668" y="18509"/>
                  <a:pt x="8913" y="18255"/>
                  <a:pt x="8122" y="18000"/>
                </a:cubicBezTo>
                <a:cubicBezTo>
                  <a:pt x="5607" y="21600"/>
                  <a:pt x="1294" y="20836"/>
                  <a:pt x="1294" y="20836"/>
                </a:cubicBezTo>
                <a:cubicBezTo>
                  <a:pt x="4313" y="19527"/>
                  <a:pt x="4313" y="16982"/>
                  <a:pt x="3558" y="16727"/>
                </a:cubicBezTo>
                <a:cubicBezTo>
                  <a:pt x="1294" y="15418"/>
                  <a:pt x="0" y="13127"/>
                  <a:pt x="0" y="10800"/>
                </a:cubicBezTo>
                <a:cubicBezTo>
                  <a:pt x="0" y="7200"/>
                  <a:pt x="3306" y="4109"/>
                  <a:pt x="7871" y="3345"/>
                </a:cubicBezTo>
                <a:cubicBezTo>
                  <a:pt x="7619" y="4109"/>
                  <a:pt x="7368" y="4655"/>
                  <a:pt x="7368" y="54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90" name="https://github.com/byt3bl33d3r/CrackMapExec"/>
          <p:cNvSpPr txBox="1"/>
          <p:nvPr/>
        </p:nvSpPr>
        <p:spPr>
          <a:xfrm>
            <a:off x="17165778" y="12022634"/>
            <a:ext cx="5154629" cy="825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b="1">
                <a:solidFill>
                  <a:schemeClr val="accent1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https://github.com/byt3bl33d3r/CrackMapExec</a:t>
            </a:r>
          </a:p>
        </p:txBody>
      </p:sp>
      <p:sp>
        <p:nvSpPr>
          <p:cNvPr id="391" name="CrackMapExec"/>
          <p:cNvSpPr txBox="1"/>
          <p:nvPr/>
        </p:nvSpPr>
        <p:spPr>
          <a:xfrm>
            <a:off x="17157868" y="11443711"/>
            <a:ext cx="3437756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CrackMapExec</a:t>
            </a:r>
          </a:p>
        </p:txBody>
      </p:sp>
      <p:sp>
        <p:nvSpPr>
          <p:cNvPr id="392" name="Circle"/>
          <p:cNvSpPr/>
          <p:nvPr/>
        </p:nvSpPr>
        <p:spPr>
          <a:xfrm>
            <a:off x="16010738" y="11549170"/>
            <a:ext cx="830205" cy="830205"/>
          </a:xfrm>
          <a:prstGeom prst="ellipse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767171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</a:p>
        </p:txBody>
      </p:sp>
      <p:sp>
        <p:nvSpPr>
          <p:cNvPr id="393" name="Shape"/>
          <p:cNvSpPr/>
          <p:nvPr/>
        </p:nvSpPr>
        <p:spPr>
          <a:xfrm>
            <a:off x="16266882" y="11804336"/>
            <a:ext cx="347937" cy="33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4" fill="norm" stroke="1" extrusionOk="0">
                <a:moveTo>
                  <a:pt x="19048" y="8764"/>
                </a:moveTo>
                <a:cubicBezTo>
                  <a:pt x="18797" y="9018"/>
                  <a:pt x="18797" y="10545"/>
                  <a:pt x="20594" y="11564"/>
                </a:cubicBezTo>
                <a:cubicBezTo>
                  <a:pt x="20594" y="11564"/>
                  <a:pt x="18042" y="12073"/>
                  <a:pt x="16281" y="9782"/>
                </a:cubicBezTo>
                <a:cubicBezTo>
                  <a:pt x="15742" y="9782"/>
                  <a:pt x="15239" y="10036"/>
                  <a:pt x="14735" y="10036"/>
                </a:cubicBezTo>
                <a:cubicBezTo>
                  <a:pt x="10926" y="10036"/>
                  <a:pt x="8626" y="7709"/>
                  <a:pt x="8626" y="4909"/>
                </a:cubicBezTo>
                <a:cubicBezTo>
                  <a:pt x="8626" y="2327"/>
                  <a:pt x="10926" y="0"/>
                  <a:pt x="14735" y="0"/>
                </a:cubicBezTo>
                <a:cubicBezTo>
                  <a:pt x="18545" y="0"/>
                  <a:pt x="21600" y="2327"/>
                  <a:pt x="21600" y="4909"/>
                </a:cubicBezTo>
                <a:cubicBezTo>
                  <a:pt x="21600" y="6436"/>
                  <a:pt x="20594" y="7964"/>
                  <a:pt x="19048" y="8764"/>
                </a:cubicBezTo>
                <a:close/>
                <a:moveTo>
                  <a:pt x="7368" y="5418"/>
                </a:moveTo>
                <a:cubicBezTo>
                  <a:pt x="7619" y="8473"/>
                  <a:pt x="10171" y="11055"/>
                  <a:pt x="14232" y="11309"/>
                </a:cubicBezTo>
                <a:cubicBezTo>
                  <a:pt x="14735" y="11309"/>
                  <a:pt x="15239" y="11309"/>
                  <a:pt x="15742" y="11055"/>
                </a:cubicBezTo>
                <a:cubicBezTo>
                  <a:pt x="17036" y="12327"/>
                  <a:pt x="18545" y="12618"/>
                  <a:pt x="19300" y="12618"/>
                </a:cubicBezTo>
                <a:cubicBezTo>
                  <a:pt x="18545" y="15964"/>
                  <a:pt x="15239" y="18509"/>
                  <a:pt x="10171" y="18509"/>
                </a:cubicBezTo>
                <a:cubicBezTo>
                  <a:pt x="9668" y="18509"/>
                  <a:pt x="8913" y="18255"/>
                  <a:pt x="8122" y="18000"/>
                </a:cubicBezTo>
                <a:cubicBezTo>
                  <a:pt x="5607" y="21600"/>
                  <a:pt x="1294" y="20836"/>
                  <a:pt x="1294" y="20836"/>
                </a:cubicBezTo>
                <a:cubicBezTo>
                  <a:pt x="4313" y="19527"/>
                  <a:pt x="4313" y="16982"/>
                  <a:pt x="3558" y="16727"/>
                </a:cubicBezTo>
                <a:cubicBezTo>
                  <a:pt x="1294" y="15418"/>
                  <a:pt x="0" y="13127"/>
                  <a:pt x="0" y="10800"/>
                </a:cubicBezTo>
                <a:cubicBezTo>
                  <a:pt x="0" y="7200"/>
                  <a:pt x="3306" y="4109"/>
                  <a:pt x="7871" y="3345"/>
                </a:cubicBezTo>
                <a:cubicBezTo>
                  <a:pt x="7619" y="4109"/>
                  <a:pt x="7368" y="4655"/>
                  <a:pt x="7368" y="54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500"/>
                            </p:stCondLst>
                            <p:childTnLst>
                              <p:par>
                                <p:cTn id="50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500"/>
                            </p:stCondLst>
                            <p:childTnLst>
                              <p:par>
                                <p:cTn id="55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500"/>
                            </p:stCondLst>
                            <p:childTnLst>
                              <p:par>
                                <p:cTn id="60" presetClass="entr" nodeType="after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500"/>
                            </p:stCondLst>
                            <p:childTnLst>
                              <p:par>
                                <p:cTn id="65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500"/>
                            </p:stCondLst>
                            <p:childTnLst>
                              <p:par>
                                <p:cTn id="70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3500"/>
                            </p:stCondLst>
                            <p:childTnLst>
                              <p:par>
                                <p:cTn id="75" presetClass="entr" nodeType="afterEffect" presetSubtype="4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4500"/>
                            </p:stCondLst>
                            <p:childTnLst>
                              <p:par>
                                <p:cTn id="80" presetClass="entr" nodeType="after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500"/>
                            </p:stCondLst>
                            <p:childTnLst>
                              <p:par>
                                <p:cTn id="85" presetClass="entr" nodeType="afterEffect" presetSubtype="4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6500"/>
                            </p:stCondLst>
                            <p:childTnLst>
                              <p:par>
                                <p:cTn id="90" presetClass="entr" nodeType="afterEffect" presetSubtype="4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7500"/>
                            </p:stCondLst>
                            <p:childTnLst>
                              <p:par>
                                <p:cTn id="95" presetClass="entr" nodeType="afterEffect" presetSubtype="4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8500"/>
                            </p:stCondLst>
                            <p:childTnLst>
                              <p:par>
                                <p:cTn id="100" presetClass="entr" nodeType="afterEffect" presetSubtype="4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9500"/>
                            </p:stCondLst>
                            <p:childTnLst>
                              <p:par>
                                <p:cTn id="105" presetClass="entr" nodeType="afterEffect" presetSubtype="4" presetID="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500"/>
                            </p:stCondLst>
                            <p:childTnLst>
                              <p:par>
                                <p:cTn id="110" presetClass="entr" nodeType="afterEffect" presetSubtype="4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1500"/>
                            </p:stCondLst>
                            <p:childTnLst>
                              <p:par>
                                <p:cTn id="115" presetClass="entr" nodeType="afterEffect" presetSubtype="4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2500"/>
                            </p:stCondLst>
                            <p:childTnLst>
                              <p:par>
                                <p:cTn id="120" presetClass="entr" nodeType="afterEffect" presetSubtype="4" presetID="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3500"/>
                            </p:stCondLst>
                            <p:childTnLst>
                              <p:par>
                                <p:cTn id="125" presetClass="entr" nodeType="afterEffect" presetSubtype="4" presetID="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4500"/>
                            </p:stCondLst>
                            <p:childTnLst>
                              <p:par>
                                <p:cTn id="130" presetClass="entr" nodeType="afterEffect" presetSubtype="4" presetID="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500"/>
                            </p:stCondLst>
                            <p:childTnLst>
                              <p:par>
                                <p:cTn id="135" presetClass="entr" nodeType="afterEffect" presetSubtype="4" presetID="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6500"/>
                            </p:stCondLst>
                            <p:childTnLst>
                              <p:par>
                                <p:cTn id="140" presetClass="entr" nodeType="afterEffect" presetSubtype="4" presetID="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7500"/>
                            </p:stCondLst>
                            <p:childTnLst>
                              <p:par>
                                <p:cTn id="145" presetClass="entr" nodeType="afterEffect" presetSubtype="4" presetID="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8500"/>
                            </p:stCondLst>
                            <p:childTnLst>
                              <p:par>
                                <p:cTn id="150" presetClass="entr" nodeType="afterEffect" presetSubtype="4" presetID="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9500"/>
                            </p:stCondLst>
                            <p:childTnLst>
                              <p:par>
                                <p:cTn id="155" presetClass="entr" nodeType="afterEffect" presetSubtype="4" presetID="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0500"/>
                            </p:stCondLst>
                            <p:childTnLst>
                              <p:par>
                                <p:cTn id="160" presetClass="entr" nodeType="afterEffect" presetSubtype="4" presetID="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1500"/>
                            </p:stCondLst>
                            <p:childTnLst>
                              <p:par>
                                <p:cTn id="165" presetClass="entr" nodeType="afterEffect" presetSubtype="4" presetID="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32500"/>
                            </p:stCondLst>
                            <p:childTnLst>
                              <p:par>
                                <p:cTn id="170" presetClass="entr" nodeType="afterEffect" presetSubtype="4" presetID="2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33500"/>
                            </p:stCondLst>
                            <p:childTnLst>
                              <p:par>
                                <p:cTn id="175" presetClass="entr" nodeType="afterEffect" presetSubtype="4" presetID="2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4500"/>
                            </p:stCondLst>
                            <p:childTnLst>
                              <p:par>
                                <p:cTn id="180" presetClass="entr" nodeType="afterEffect" presetSubtype="4" presetID="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5500"/>
                            </p:stCondLst>
                            <p:childTnLst>
                              <p:par>
                                <p:cTn id="185" presetClass="entr" nodeType="afterEffect" presetSubtype="4" presetID="2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36500"/>
                            </p:stCondLst>
                            <p:childTnLst>
                              <p:par>
                                <p:cTn id="190" presetClass="entr" nodeType="afterEffect" presetSubtype="4" presetID="2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1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7500"/>
                            </p:stCondLst>
                            <p:childTnLst>
                              <p:par>
                                <p:cTn id="195" presetClass="entr" nodeType="afterEffect" presetSubtype="4" presetID="2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8500"/>
                            </p:stCondLst>
                            <p:childTnLst>
                              <p:par>
                                <p:cTn id="200" presetClass="entr" nodeType="afterEffect" presetSubtype="4" presetID="2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1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39500"/>
                            </p:stCondLst>
                            <p:childTnLst>
                              <p:par>
                                <p:cTn id="205" presetClass="entr" nodeType="afterEffect" presetSubtype="4" presetID="2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6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0500"/>
                            </p:stCondLst>
                            <p:childTnLst>
                              <p:par>
                                <p:cTn id="210" presetClass="entr" nodeType="afterEffect" presetSubtype="4" presetID="2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1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41500"/>
                            </p:stCondLst>
                            <p:childTnLst>
                              <p:par>
                                <p:cTn id="215" presetClass="entr" nodeType="afterEffect" presetSubtype="4" presetID="2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6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42500"/>
                            </p:stCondLst>
                            <p:childTnLst>
                              <p:par>
                                <p:cTn id="220" presetClass="entr" nodeType="afterEffect" presetSubtype="4" presetID="2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1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43500"/>
                            </p:stCondLst>
                            <p:childTnLst>
                              <p:par>
                                <p:cTn id="225" presetClass="entr" nodeType="afterEffect" presetSubtype="4" presetID="2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6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44500"/>
                            </p:stCondLst>
                            <p:childTnLst>
                              <p:par>
                                <p:cTn id="230" presetClass="entr" nodeType="afterEffect" presetSubtype="4" presetID="2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1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45500"/>
                            </p:stCondLst>
                            <p:childTnLst>
                              <p:par>
                                <p:cTn id="235" presetClass="entr" nodeType="afterEffect" presetSubtype="4" presetID="2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46500"/>
                            </p:stCondLst>
                            <p:childTnLst>
                              <p:par>
                                <p:cTn id="240" presetClass="entr" nodeType="afterEffect" presetSubtype="4" presetID="2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7500"/>
                            </p:stCondLst>
                            <p:childTnLst>
                              <p:par>
                                <p:cTn id="245" presetClass="entr" nodeType="afterEffect" presetSubtype="4" presetID="2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6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1" grpId="47"/>
      <p:bldP build="whole" bldLvl="1" animBg="1" rev="0" advAuto="0" spid="360" grpId="16"/>
      <p:bldP build="whole" bldLvl="1" animBg="1" rev="0" advAuto="0" spid="374" grpId="30"/>
      <p:bldP build="whole" bldLvl="1" animBg="1" rev="0" advAuto="0" spid="368" grpId="24"/>
      <p:bldP build="whole" bldLvl="1" animBg="1" rev="0" advAuto="0" spid="390" grpId="46"/>
      <p:bldP build="whole" bldLvl="1" animBg="1" rev="0" advAuto="0" spid="377" grpId="33"/>
      <p:bldP build="whole" bldLvl="1" animBg="1" rev="0" advAuto="0" spid="363" grpId="19"/>
      <p:bldP build="whole" bldLvl="1" animBg="1" rev="0" advAuto="0" spid="346" grpId="2"/>
      <p:bldP build="whole" bldLvl="1" animBg="1" rev="0" advAuto="0" spid="349" grpId="5"/>
      <p:bldP build="whole" bldLvl="1" animBg="1" rev="0" advAuto="0" spid="355" grpId="11"/>
      <p:bldP build="whole" bldLvl="1" animBg="1" rev="0" advAuto="0" spid="357" grpId="13"/>
      <p:bldP build="whole" bldLvl="1" animBg="1" rev="0" advAuto="0" spid="383" grpId="39"/>
      <p:bldP build="whole" bldLvl="1" animBg="1" rev="0" advAuto="0" spid="381" grpId="37"/>
      <p:bldP build="whole" bldLvl="1" animBg="1" rev="0" advAuto="0" spid="388" grpId="44"/>
      <p:bldP build="whole" bldLvl="1" animBg="1" rev="0" advAuto="0" spid="364" grpId="20"/>
      <p:bldP build="whole" bldLvl="1" animBg="1" rev="0" advAuto="0" spid="348" grpId="4"/>
      <p:bldP build="whole" bldLvl="1" animBg="1" rev="0" advAuto="0" spid="379" grpId="35"/>
      <p:bldP build="whole" bldLvl="1" animBg="1" rev="0" advAuto="0" spid="362" grpId="18"/>
      <p:bldP build="whole" bldLvl="1" animBg="1" rev="0" advAuto="0" spid="376" grpId="32"/>
      <p:bldP build="whole" bldLvl="1" animBg="1" rev="0" advAuto="0" spid="370" grpId="26"/>
      <p:bldP build="whole" bldLvl="1" animBg="1" rev="0" advAuto="0" spid="353" grpId="9"/>
      <p:bldP build="whole" bldLvl="1" animBg="1" rev="0" advAuto="0" spid="387" grpId="43"/>
      <p:bldP build="whole" bldLvl="1" animBg="1" rev="0" advAuto="0" spid="352" grpId="8"/>
      <p:bldP build="whole" bldLvl="1" animBg="1" rev="0" advAuto="0" spid="365" grpId="21"/>
      <p:bldP build="whole" bldLvl="1" animBg="1" rev="0" advAuto="0" spid="378" grpId="34"/>
      <p:bldP build="whole" bldLvl="1" animBg="1" rev="0" advAuto="0" spid="373" grpId="29"/>
      <p:bldP build="whole" bldLvl="1" animBg="1" rev="0" advAuto="0" spid="350" grpId="6"/>
      <p:bldP build="whole" bldLvl="1" animBg="1" rev="0" advAuto="0" spid="389" grpId="45"/>
      <p:bldP build="whole" bldLvl="1" animBg="1" rev="0" advAuto="0" spid="361" grpId="17"/>
      <p:bldP build="whole" bldLvl="1" animBg="1" rev="0" advAuto="0" spid="354" grpId="10"/>
      <p:bldP build="whole" bldLvl="1" animBg="1" rev="0" advAuto="0" spid="345" grpId="1"/>
      <p:bldP build="whole" bldLvl="1" animBg="1" rev="0" advAuto="0" spid="384" grpId="40"/>
      <p:bldP build="whole" bldLvl="1" animBg="1" rev="0" advAuto="0" spid="369" grpId="25"/>
      <p:bldP build="whole" bldLvl="1" animBg="1" rev="0" advAuto="0" spid="347" grpId="3"/>
      <p:bldP build="whole" bldLvl="1" animBg="1" rev="0" advAuto="0" spid="375" grpId="31"/>
      <p:bldP build="whole" bldLvl="1" animBg="1" rev="0" advAuto="0" spid="385" grpId="41"/>
      <p:bldP build="whole" bldLvl="1" animBg="1" rev="0" advAuto="0" spid="382" grpId="38"/>
      <p:bldP build="whole" bldLvl="1" animBg="1" rev="0" advAuto="0" spid="359" grpId="15"/>
      <p:bldP build="whole" bldLvl="1" animBg="1" rev="0" advAuto="0" spid="371" grpId="27"/>
      <p:bldP build="whole" bldLvl="1" animBg="1" rev="0" advAuto="0" spid="351" grpId="7"/>
      <p:bldP build="whole" bldLvl="1" animBg="1" rev="0" advAuto="0" spid="372" grpId="28"/>
      <p:bldP build="whole" bldLvl="1" animBg="1" rev="0" advAuto="0" spid="356" grpId="12"/>
      <p:bldP build="whole" bldLvl="1" animBg="1" rev="0" advAuto="0" spid="358" grpId="14"/>
      <p:bldP build="whole" bldLvl="1" animBg="1" rev="0" advAuto="0" spid="392" grpId="48"/>
      <p:bldP build="whole" bldLvl="1" animBg="1" rev="0" advAuto="0" spid="367" grpId="23"/>
      <p:bldP build="whole" bldLvl="1" animBg="1" rev="0" advAuto="0" spid="380" grpId="36"/>
      <p:bldP build="whole" bldLvl="1" animBg="1" rev="0" advAuto="0" spid="386" grpId="42"/>
      <p:bldP build="whole" bldLvl="1" animBg="1" rev="0" advAuto="0" spid="366" grpId="22"/>
      <p:bldP build="whole" bldLvl="1" animBg="1" rev="0" advAuto="0" spid="393" grpId="49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lide Number"/>
          <p:cNvSpPr txBox="1"/>
          <p:nvPr>
            <p:ph type="sldNum" sz="quarter" idx="2"/>
          </p:nvPr>
        </p:nvSpPr>
        <p:spPr>
          <a:xfrm rot="16200000">
            <a:off x="241996" y="12510200"/>
            <a:ext cx="413828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96" name="https://github.com/trustedsec/ridenum"/>
          <p:cNvSpPr txBox="1"/>
          <p:nvPr/>
        </p:nvSpPr>
        <p:spPr>
          <a:xfrm>
            <a:off x="3187130" y="6908714"/>
            <a:ext cx="5154630" cy="46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b="1">
                <a:solidFill>
                  <a:schemeClr val="accent1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https://github.com/trustedsec/ridenum</a:t>
            </a:r>
          </a:p>
        </p:txBody>
      </p:sp>
      <p:sp>
        <p:nvSpPr>
          <p:cNvPr id="397" name="Rid_enum"/>
          <p:cNvSpPr txBox="1"/>
          <p:nvPr/>
        </p:nvSpPr>
        <p:spPr>
          <a:xfrm>
            <a:off x="3179220" y="6329790"/>
            <a:ext cx="3437756" cy="1234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Rid_enum</a:t>
            </a:r>
          </a:p>
        </p:txBody>
      </p:sp>
      <p:sp>
        <p:nvSpPr>
          <p:cNvPr id="398" name="Circle"/>
          <p:cNvSpPr/>
          <p:nvPr/>
        </p:nvSpPr>
        <p:spPr>
          <a:xfrm>
            <a:off x="2032090" y="6435250"/>
            <a:ext cx="830205" cy="830205"/>
          </a:xfrm>
          <a:prstGeom prst="ellipse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767171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</a:p>
        </p:txBody>
      </p:sp>
      <p:sp>
        <p:nvSpPr>
          <p:cNvPr id="399" name="Shape"/>
          <p:cNvSpPr/>
          <p:nvPr/>
        </p:nvSpPr>
        <p:spPr>
          <a:xfrm>
            <a:off x="2288234" y="6690416"/>
            <a:ext cx="347937" cy="33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4" fill="norm" stroke="1" extrusionOk="0">
                <a:moveTo>
                  <a:pt x="19048" y="8764"/>
                </a:moveTo>
                <a:cubicBezTo>
                  <a:pt x="18797" y="9018"/>
                  <a:pt x="18797" y="10545"/>
                  <a:pt x="20594" y="11564"/>
                </a:cubicBezTo>
                <a:cubicBezTo>
                  <a:pt x="20594" y="11564"/>
                  <a:pt x="18042" y="12073"/>
                  <a:pt x="16281" y="9782"/>
                </a:cubicBezTo>
                <a:cubicBezTo>
                  <a:pt x="15742" y="9782"/>
                  <a:pt x="15239" y="10036"/>
                  <a:pt x="14735" y="10036"/>
                </a:cubicBezTo>
                <a:cubicBezTo>
                  <a:pt x="10926" y="10036"/>
                  <a:pt x="8626" y="7709"/>
                  <a:pt x="8626" y="4909"/>
                </a:cubicBezTo>
                <a:cubicBezTo>
                  <a:pt x="8626" y="2327"/>
                  <a:pt x="10926" y="0"/>
                  <a:pt x="14735" y="0"/>
                </a:cubicBezTo>
                <a:cubicBezTo>
                  <a:pt x="18545" y="0"/>
                  <a:pt x="21600" y="2327"/>
                  <a:pt x="21600" y="4909"/>
                </a:cubicBezTo>
                <a:cubicBezTo>
                  <a:pt x="21600" y="6436"/>
                  <a:pt x="20594" y="7964"/>
                  <a:pt x="19048" y="8764"/>
                </a:cubicBezTo>
                <a:close/>
                <a:moveTo>
                  <a:pt x="7368" y="5418"/>
                </a:moveTo>
                <a:cubicBezTo>
                  <a:pt x="7619" y="8473"/>
                  <a:pt x="10171" y="11055"/>
                  <a:pt x="14232" y="11309"/>
                </a:cubicBezTo>
                <a:cubicBezTo>
                  <a:pt x="14735" y="11309"/>
                  <a:pt x="15239" y="11309"/>
                  <a:pt x="15742" y="11055"/>
                </a:cubicBezTo>
                <a:cubicBezTo>
                  <a:pt x="17036" y="12327"/>
                  <a:pt x="18545" y="12618"/>
                  <a:pt x="19300" y="12618"/>
                </a:cubicBezTo>
                <a:cubicBezTo>
                  <a:pt x="18545" y="15964"/>
                  <a:pt x="15239" y="18509"/>
                  <a:pt x="10171" y="18509"/>
                </a:cubicBezTo>
                <a:cubicBezTo>
                  <a:pt x="9668" y="18509"/>
                  <a:pt x="8913" y="18255"/>
                  <a:pt x="8122" y="18000"/>
                </a:cubicBezTo>
                <a:cubicBezTo>
                  <a:pt x="5607" y="21600"/>
                  <a:pt x="1294" y="20836"/>
                  <a:pt x="1294" y="20836"/>
                </a:cubicBezTo>
                <a:cubicBezTo>
                  <a:pt x="4313" y="19527"/>
                  <a:pt x="4313" y="16982"/>
                  <a:pt x="3558" y="16727"/>
                </a:cubicBezTo>
                <a:cubicBezTo>
                  <a:pt x="1294" y="15418"/>
                  <a:pt x="0" y="13127"/>
                  <a:pt x="0" y="10800"/>
                </a:cubicBezTo>
                <a:cubicBezTo>
                  <a:pt x="0" y="7200"/>
                  <a:pt x="3306" y="4109"/>
                  <a:pt x="7871" y="3345"/>
                </a:cubicBezTo>
                <a:cubicBezTo>
                  <a:pt x="7619" y="4109"/>
                  <a:pt x="7368" y="4655"/>
                  <a:pt x="7368" y="54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00" name="APPEN…"/>
          <p:cNvSpPr txBox="1"/>
          <p:nvPr/>
        </p:nvSpPr>
        <p:spPr>
          <a:xfrm rot="16200000">
            <a:off x="9535210" y="-3316303"/>
            <a:ext cx="6688969" cy="946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0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APPEN</a:t>
            </a:r>
          </a:p>
          <a:p>
            <a:pPr>
              <a:defRPr b="1" sz="10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DIX:</a:t>
            </a:r>
          </a:p>
          <a:p>
            <a:pPr>
              <a:defRPr b="1" sz="10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TOOLS</a:t>
            </a:r>
          </a:p>
          <a:p>
            <a:pPr>
              <a:defRPr b="1" sz="10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OF</a:t>
            </a:r>
          </a:p>
          <a:p>
            <a:pPr>
              <a:defRPr b="1" sz="10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NOTE</a:t>
            </a:r>
          </a:p>
          <a:p>
            <a:pPr>
              <a:defRPr b="1" sz="10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(cont.)</a:t>
            </a:r>
          </a:p>
        </p:txBody>
      </p:sp>
      <p:sp>
        <p:nvSpPr>
          <p:cNvPr id="401" name="https://github.com/BloodHoundAD/BloodHound/wiki/Getting-started"/>
          <p:cNvSpPr txBox="1"/>
          <p:nvPr/>
        </p:nvSpPr>
        <p:spPr>
          <a:xfrm>
            <a:off x="10283577" y="6908714"/>
            <a:ext cx="5154629" cy="825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b="1">
                <a:solidFill>
                  <a:schemeClr val="accent1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https://github.com/BloodHoundAD/BloodHound/wiki/Getting-started</a:t>
            </a:r>
          </a:p>
        </p:txBody>
      </p:sp>
      <p:sp>
        <p:nvSpPr>
          <p:cNvPr id="402" name="Bloodhound"/>
          <p:cNvSpPr txBox="1"/>
          <p:nvPr/>
        </p:nvSpPr>
        <p:spPr>
          <a:xfrm>
            <a:off x="10275667" y="6329790"/>
            <a:ext cx="3437756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Bloodhound</a:t>
            </a:r>
          </a:p>
        </p:txBody>
      </p:sp>
      <p:sp>
        <p:nvSpPr>
          <p:cNvPr id="403" name="Circle"/>
          <p:cNvSpPr/>
          <p:nvPr/>
        </p:nvSpPr>
        <p:spPr>
          <a:xfrm>
            <a:off x="9128536" y="6435250"/>
            <a:ext cx="830205" cy="830205"/>
          </a:xfrm>
          <a:prstGeom prst="ellipse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767171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</a:p>
        </p:txBody>
      </p:sp>
      <p:sp>
        <p:nvSpPr>
          <p:cNvPr id="404" name="Shape"/>
          <p:cNvSpPr/>
          <p:nvPr/>
        </p:nvSpPr>
        <p:spPr>
          <a:xfrm>
            <a:off x="9384681" y="6690416"/>
            <a:ext cx="347937" cy="33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4" fill="norm" stroke="1" extrusionOk="0">
                <a:moveTo>
                  <a:pt x="19048" y="8764"/>
                </a:moveTo>
                <a:cubicBezTo>
                  <a:pt x="18797" y="9018"/>
                  <a:pt x="18797" y="10545"/>
                  <a:pt x="20594" y="11564"/>
                </a:cubicBezTo>
                <a:cubicBezTo>
                  <a:pt x="20594" y="11564"/>
                  <a:pt x="18042" y="12073"/>
                  <a:pt x="16281" y="9782"/>
                </a:cubicBezTo>
                <a:cubicBezTo>
                  <a:pt x="15742" y="9782"/>
                  <a:pt x="15239" y="10036"/>
                  <a:pt x="14735" y="10036"/>
                </a:cubicBezTo>
                <a:cubicBezTo>
                  <a:pt x="10926" y="10036"/>
                  <a:pt x="8626" y="7709"/>
                  <a:pt x="8626" y="4909"/>
                </a:cubicBezTo>
                <a:cubicBezTo>
                  <a:pt x="8626" y="2327"/>
                  <a:pt x="10926" y="0"/>
                  <a:pt x="14735" y="0"/>
                </a:cubicBezTo>
                <a:cubicBezTo>
                  <a:pt x="18545" y="0"/>
                  <a:pt x="21600" y="2327"/>
                  <a:pt x="21600" y="4909"/>
                </a:cubicBezTo>
                <a:cubicBezTo>
                  <a:pt x="21600" y="6436"/>
                  <a:pt x="20594" y="7964"/>
                  <a:pt x="19048" y="8764"/>
                </a:cubicBezTo>
                <a:close/>
                <a:moveTo>
                  <a:pt x="7368" y="5418"/>
                </a:moveTo>
                <a:cubicBezTo>
                  <a:pt x="7619" y="8473"/>
                  <a:pt x="10171" y="11055"/>
                  <a:pt x="14232" y="11309"/>
                </a:cubicBezTo>
                <a:cubicBezTo>
                  <a:pt x="14735" y="11309"/>
                  <a:pt x="15239" y="11309"/>
                  <a:pt x="15742" y="11055"/>
                </a:cubicBezTo>
                <a:cubicBezTo>
                  <a:pt x="17036" y="12327"/>
                  <a:pt x="18545" y="12618"/>
                  <a:pt x="19300" y="12618"/>
                </a:cubicBezTo>
                <a:cubicBezTo>
                  <a:pt x="18545" y="15964"/>
                  <a:pt x="15239" y="18509"/>
                  <a:pt x="10171" y="18509"/>
                </a:cubicBezTo>
                <a:cubicBezTo>
                  <a:pt x="9668" y="18509"/>
                  <a:pt x="8913" y="18255"/>
                  <a:pt x="8122" y="18000"/>
                </a:cubicBezTo>
                <a:cubicBezTo>
                  <a:pt x="5607" y="21600"/>
                  <a:pt x="1294" y="20836"/>
                  <a:pt x="1294" y="20836"/>
                </a:cubicBezTo>
                <a:cubicBezTo>
                  <a:pt x="4313" y="19527"/>
                  <a:pt x="4313" y="16982"/>
                  <a:pt x="3558" y="16727"/>
                </a:cubicBezTo>
                <a:cubicBezTo>
                  <a:pt x="1294" y="15418"/>
                  <a:pt x="0" y="13127"/>
                  <a:pt x="0" y="10800"/>
                </a:cubicBezTo>
                <a:cubicBezTo>
                  <a:pt x="0" y="7200"/>
                  <a:pt x="3306" y="4109"/>
                  <a:pt x="7871" y="3345"/>
                </a:cubicBezTo>
                <a:cubicBezTo>
                  <a:pt x="7619" y="4109"/>
                  <a:pt x="7368" y="4655"/>
                  <a:pt x="7368" y="54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05" name="https://github.com/gentilkiwi/mimikatz/releases"/>
          <p:cNvSpPr txBox="1"/>
          <p:nvPr/>
        </p:nvSpPr>
        <p:spPr>
          <a:xfrm>
            <a:off x="17146974" y="6908714"/>
            <a:ext cx="5154630" cy="825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b="1">
                <a:solidFill>
                  <a:schemeClr val="accent1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https://github.com/gentilkiwi/mimikatz/releases</a:t>
            </a:r>
          </a:p>
        </p:txBody>
      </p:sp>
      <p:sp>
        <p:nvSpPr>
          <p:cNvPr id="406" name="Mimikatz"/>
          <p:cNvSpPr txBox="1"/>
          <p:nvPr/>
        </p:nvSpPr>
        <p:spPr>
          <a:xfrm>
            <a:off x="17139065" y="6329790"/>
            <a:ext cx="3437755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Mimikatz</a:t>
            </a:r>
          </a:p>
        </p:txBody>
      </p:sp>
      <p:sp>
        <p:nvSpPr>
          <p:cNvPr id="407" name="Circle"/>
          <p:cNvSpPr/>
          <p:nvPr/>
        </p:nvSpPr>
        <p:spPr>
          <a:xfrm>
            <a:off x="15991935" y="6435250"/>
            <a:ext cx="830205" cy="830205"/>
          </a:xfrm>
          <a:prstGeom prst="ellipse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767171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</a:p>
        </p:txBody>
      </p:sp>
      <p:sp>
        <p:nvSpPr>
          <p:cNvPr id="408" name="Shape"/>
          <p:cNvSpPr/>
          <p:nvPr/>
        </p:nvSpPr>
        <p:spPr>
          <a:xfrm>
            <a:off x="16248079" y="6690416"/>
            <a:ext cx="347937" cy="33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4" fill="norm" stroke="1" extrusionOk="0">
                <a:moveTo>
                  <a:pt x="19048" y="8764"/>
                </a:moveTo>
                <a:cubicBezTo>
                  <a:pt x="18797" y="9018"/>
                  <a:pt x="18797" y="10545"/>
                  <a:pt x="20594" y="11564"/>
                </a:cubicBezTo>
                <a:cubicBezTo>
                  <a:pt x="20594" y="11564"/>
                  <a:pt x="18042" y="12073"/>
                  <a:pt x="16281" y="9782"/>
                </a:cubicBezTo>
                <a:cubicBezTo>
                  <a:pt x="15742" y="9782"/>
                  <a:pt x="15239" y="10036"/>
                  <a:pt x="14735" y="10036"/>
                </a:cubicBezTo>
                <a:cubicBezTo>
                  <a:pt x="10926" y="10036"/>
                  <a:pt x="8626" y="7709"/>
                  <a:pt x="8626" y="4909"/>
                </a:cubicBezTo>
                <a:cubicBezTo>
                  <a:pt x="8626" y="2327"/>
                  <a:pt x="10926" y="0"/>
                  <a:pt x="14735" y="0"/>
                </a:cubicBezTo>
                <a:cubicBezTo>
                  <a:pt x="18545" y="0"/>
                  <a:pt x="21600" y="2327"/>
                  <a:pt x="21600" y="4909"/>
                </a:cubicBezTo>
                <a:cubicBezTo>
                  <a:pt x="21600" y="6436"/>
                  <a:pt x="20594" y="7964"/>
                  <a:pt x="19048" y="8764"/>
                </a:cubicBezTo>
                <a:close/>
                <a:moveTo>
                  <a:pt x="7368" y="5418"/>
                </a:moveTo>
                <a:cubicBezTo>
                  <a:pt x="7619" y="8473"/>
                  <a:pt x="10171" y="11055"/>
                  <a:pt x="14232" y="11309"/>
                </a:cubicBezTo>
                <a:cubicBezTo>
                  <a:pt x="14735" y="11309"/>
                  <a:pt x="15239" y="11309"/>
                  <a:pt x="15742" y="11055"/>
                </a:cubicBezTo>
                <a:cubicBezTo>
                  <a:pt x="17036" y="12327"/>
                  <a:pt x="18545" y="12618"/>
                  <a:pt x="19300" y="12618"/>
                </a:cubicBezTo>
                <a:cubicBezTo>
                  <a:pt x="18545" y="15964"/>
                  <a:pt x="15239" y="18509"/>
                  <a:pt x="10171" y="18509"/>
                </a:cubicBezTo>
                <a:cubicBezTo>
                  <a:pt x="9668" y="18509"/>
                  <a:pt x="8913" y="18255"/>
                  <a:pt x="8122" y="18000"/>
                </a:cubicBezTo>
                <a:cubicBezTo>
                  <a:pt x="5607" y="21600"/>
                  <a:pt x="1294" y="20836"/>
                  <a:pt x="1294" y="20836"/>
                </a:cubicBezTo>
                <a:cubicBezTo>
                  <a:pt x="4313" y="19527"/>
                  <a:pt x="4313" y="16982"/>
                  <a:pt x="3558" y="16727"/>
                </a:cubicBezTo>
                <a:cubicBezTo>
                  <a:pt x="1294" y="15418"/>
                  <a:pt x="0" y="13127"/>
                  <a:pt x="0" y="10800"/>
                </a:cubicBezTo>
                <a:cubicBezTo>
                  <a:pt x="0" y="7200"/>
                  <a:pt x="3306" y="4109"/>
                  <a:pt x="7871" y="3345"/>
                </a:cubicBezTo>
                <a:cubicBezTo>
                  <a:pt x="7619" y="4109"/>
                  <a:pt x="7368" y="4655"/>
                  <a:pt x="7368" y="54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09" name="https://www.powershellempire.com/"/>
          <p:cNvSpPr txBox="1"/>
          <p:nvPr/>
        </p:nvSpPr>
        <p:spPr>
          <a:xfrm>
            <a:off x="3224737" y="8839872"/>
            <a:ext cx="5154629" cy="46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b="1">
                <a:solidFill>
                  <a:schemeClr val="accent1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https://www.powershellempire.com/</a:t>
            </a:r>
          </a:p>
        </p:txBody>
      </p:sp>
      <p:sp>
        <p:nvSpPr>
          <p:cNvPr id="410" name="Powershell Empire"/>
          <p:cNvSpPr txBox="1"/>
          <p:nvPr/>
        </p:nvSpPr>
        <p:spPr>
          <a:xfrm>
            <a:off x="3216827" y="8260949"/>
            <a:ext cx="3437755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Powershell Empire</a:t>
            </a:r>
          </a:p>
        </p:txBody>
      </p:sp>
      <p:sp>
        <p:nvSpPr>
          <p:cNvPr id="411" name="Circle"/>
          <p:cNvSpPr/>
          <p:nvPr/>
        </p:nvSpPr>
        <p:spPr>
          <a:xfrm>
            <a:off x="2069696" y="8366408"/>
            <a:ext cx="830205" cy="830205"/>
          </a:xfrm>
          <a:prstGeom prst="ellipse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767171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</a:p>
        </p:txBody>
      </p:sp>
      <p:sp>
        <p:nvSpPr>
          <p:cNvPr id="412" name="Shape"/>
          <p:cNvSpPr/>
          <p:nvPr/>
        </p:nvSpPr>
        <p:spPr>
          <a:xfrm>
            <a:off x="2325841" y="8621574"/>
            <a:ext cx="347937" cy="33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4" fill="norm" stroke="1" extrusionOk="0">
                <a:moveTo>
                  <a:pt x="19048" y="8764"/>
                </a:moveTo>
                <a:cubicBezTo>
                  <a:pt x="18797" y="9018"/>
                  <a:pt x="18797" y="10545"/>
                  <a:pt x="20594" y="11564"/>
                </a:cubicBezTo>
                <a:cubicBezTo>
                  <a:pt x="20594" y="11564"/>
                  <a:pt x="18042" y="12073"/>
                  <a:pt x="16281" y="9782"/>
                </a:cubicBezTo>
                <a:cubicBezTo>
                  <a:pt x="15742" y="9782"/>
                  <a:pt x="15239" y="10036"/>
                  <a:pt x="14735" y="10036"/>
                </a:cubicBezTo>
                <a:cubicBezTo>
                  <a:pt x="10926" y="10036"/>
                  <a:pt x="8626" y="7709"/>
                  <a:pt x="8626" y="4909"/>
                </a:cubicBezTo>
                <a:cubicBezTo>
                  <a:pt x="8626" y="2327"/>
                  <a:pt x="10926" y="0"/>
                  <a:pt x="14735" y="0"/>
                </a:cubicBezTo>
                <a:cubicBezTo>
                  <a:pt x="18545" y="0"/>
                  <a:pt x="21600" y="2327"/>
                  <a:pt x="21600" y="4909"/>
                </a:cubicBezTo>
                <a:cubicBezTo>
                  <a:pt x="21600" y="6436"/>
                  <a:pt x="20594" y="7964"/>
                  <a:pt x="19048" y="8764"/>
                </a:cubicBezTo>
                <a:close/>
                <a:moveTo>
                  <a:pt x="7368" y="5418"/>
                </a:moveTo>
                <a:cubicBezTo>
                  <a:pt x="7619" y="8473"/>
                  <a:pt x="10171" y="11055"/>
                  <a:pt x="14232" y="11309"/>
                </a:cubicBezTo>
                <a:cubicBezTo>
                  <a:pt x="14735" y="11309"/>
                  <a:pt x="15239" y="11309"/>
                  <a:pt x="15742" y="11055"/>
                </a:cubicBezTo>
                <a:cubicBezTo>
                  <a:pt x="17036" y="12327"/>
                  <a:pt x="18545" y="12618"/>
                  <a:pt x="19300" y="12618"/>
                </a:cubicBezTo>
                <a:cubicBezTo>
                  <a:pt x="18545" y="15964"/>
                  <a:pt x="15239" y="18509"/>
                  <a:pt x="10171" y="18509"/>
                </a:cubicBezTo>
                <a:cubicBezTo>
                  <a:pt x="9668" y="18509"/>
                  <a:pt x="8913" y="18255"/>
                  <a:pt x="8122" y="18000"/>
                </a:cubicBezTo>
                <a:cubicBezTo>
                  <a:pt x="5607" y="21600"/>
                  <a:pt x="1294" y="20836"/>
                  <a:pt x="1294" y="20836"/>
                </a:cubicBezTo>
                <a:cubicBezTo>
                  <a:pt x="4313" y="19527"/>
                  <a:pt x="4313" y="16982"/>
                  <a:pt x="3558" y="16727"/>
                </a:cubicBezTo>
                <a:cubicBezTo>
                  <a:pt x="1294" y="15418"/>
                  <a:pt x="0" y="13127"/>
                  <a:pt x="0" y="10800"/>
                </a:cubicBezTo>
                <a:cubicBezTo>
                  <a:pt x="0" y="7200"/>
                  <a:pt x="3306" y="4109"/>
                  <a:pt x="7871" y="3345"/>
                </a:cubicBezTo>
                <a:cubicBezTo>
                  <a:pt x="7619" y="4109"/>
                  <a:pt x="7368" y="4655"/>
                  <a:pt x="7368" y="54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13" name="https://github.com/byt3bl33d3r/DeathStar/blob/master/DeathStar.py"/>
          <p:cNvSpPr txBox="1"/>
          <p:nvPr/>
        </p:nvSpPr>
        <p:spPr>
          <a:xfrm>
            <a:off x="10321183" y="8839872"/>
            <a:ext cx="5154629" cy="825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b="1">
                <a:solidFill>
                  <a:schemeClr val="accent1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https://github.com/byt3bl33d3r/DeathStar/blob/master/DeathStar.py</a:t>
            </a:r>
          </a:p>
        </p:txBody>
      </p:sp>
      <p:sp>
        <p:nvSpPr>
          <p:cNvPr id="414" name="Deathstar"/>
          <p:cNvSpPr txBox="1"/>
          <p:nvPr/>
        </p:nvSpPr>
        <p:spPr>
          <a:xfrm>
            <a:off x="10313273" y="8260949"/>
            <a:ext cx="3437756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Deathstar</a:t>
            </a:r>
          </a:p>
        </p:txBody>
      </p:sp>
      <p:sp>
        <p:nvSpPr>
          <p:cNvPr id="415" name="Circle"/>
          <p:cNvSpPr/>
          <p:nvPr/>
        </p:nvSpPr>
        <p:spPr>
          <a:xfrm>
            <a:off x="9166143" y="8366408"/>
            <a:ext cx="830205" cy="830205"/>
          </a:xfrm>
          <a:prstGeom prst="ellipse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767171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</a:p>
        </p:txBody>
      </p:sp>
      <p:sp>
        <p:nvSpPr>
          <p:cNvPr id="416" name="Shape"/>
          <p:cNvSpPr/>
          <p:nvPr/>
        </p:nvSpPr>
        <p:spPr>
          <a:xfrm>
            <a:off x="9422288" y="8621574"/>
            <a:ext cx="347937" cy="33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4" fill="norm" stroke="1" extrusionOk="0">
                <a:moveTo>
                  <a:pt x="19048" y="8764"/>
                </a:moveTo>
                <a:cubicBezTo>
                  <a:pt x="18797" y="9018"/>
                  <a:pt x="18797" y="10545"/>
                  <a:pt x="20594" y="11564"/>
                </a:cubicBezTo>
                <a:cubicBezTo>
                  <a:pt x="20594" y="11564"/>
                  <a:pt x="18042" y="12073"/>
                  <a:pt x="16281" y="9782"/>
                </a:cubicBezTo>
                <a:cubicBezTo>
                  <a:pt x="15742" y="9782"/>
                  <a:pt x="15239" y="10036"/>
                  <a:pt x="14735" y="10036"/>
                </a:cubicBezTo>
                <a:cubicBezTo>
                  <a:pt x="10926" y="10036"/>
                  <a:pt x="8626" y="7709"/>
                  <a:pt x="8626" y="4909"/>
                </a:cubicBezTo>
                <a:cubicBezTo>
                  <a:pt x="8626" y="2327"/>
                  <a:pt x="10926" y="0"/>
                  <a:pt x="14735" y="0"/>
                </a:cubicBezTo>
                <a:cubicBezTo>
                  <a:pt x="18545" y="0"/>
                  <a:pt x="21600" y="2327"/>
                  <a:pt x="21600" y="4909"/>
                </a:cubicBezTo>
                <a:cubicBezTo>
                  <a:pt x="21600" y="6436"/>
                  <a:pt x="20594" y="7964"/>
                  <a:pt x="19048" y="8764"/>
                </a:cubicBezTo>
                <a:close/>
                <a:moveTo>
                  <a:pt x="7368" y="5418"/>
                </a:moveTo>
                <a:cubicBezTo>
                  <a:pt x="7619" y="8473"/>
                  <a:pt x="10171" y="11055"/>
                  <a:pt x="14232" y="11309"/>
                </a:cubicBezTo>
                <a:cubicBezTo>
                  <a:pt x="14735" y="11309"/>
                  <a:pt x="15239" y="11309"/>
                  <a:pt x="15742" y="11055"/>
                </a:cubicBezTo>
                <a:cubicBezTo>
                  <a:pt x="17036" y="12327"/>
                  <a:pt x="18545" y="12618"/>
                  <a:pt x="19300" y="12618"/>
                </a:cubicBezTo>
                <a:cubicBezTo>
                  <a:pt x="18545" y="15964"/>
                  <a:pt x="15239" y="18509"/>
                  <a:pt x="10171" y="18509"/>
                </a:cubicBezTo>
                <a:cubicBezTo>
                  <a:pt x="9668" y="18509"/>
                  <a:pt x="8913" y="18255"/>
                  <a:pt x="8122" y="18000"/>
                </a:cubicBezTo>
                <a:cubicBezTo>
                  <a:pt x="5607" y="21600"/>
                  <a:pt x="1294" y="20836"/>
                  <a:pt x="1294" y="20836"/>
                </a:cubicBezTo>
                <a:cubicBezTo>
                  <a:pt x="4313" y="19527"/>
                  <a:pt x="4313" y="16982"/>
                  <a:pt x="3558" y="16727"/>
                </a:cubicBezTo>
                <a:cubicBezTo>
                  <a:pt x="1294" y="15418"/>
                  <a:pt x="0" y="13127"/>
                  <a:pt x="0" y="10800"/>
                </a:cubicBezTo>
                <a:cubicBezTo>
                  <a:pt x="0" y="7200"/>
                  <a:pt x="3306" y="4109"/>
                  <a:pt x="7871" y="3345"/>
                </a:cubicBezTo>
                <a:cubicBezTo>
                  <a:pt x="7619" y="4109"/>
                  <a:pt x="7368" y="4655"/>
                  <a:pt x="7368" y="54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17" name="http://www.javelin-networks.com/"/>
          <p:cNvSpPr txBox="1"/>
          <p:nvPr/>
        </p:nvSpPr>
        <p:spPr>
          <a:xfrm>
            <a:off x="17184581" y="8839872"/>
            <a:ext cx="5154630" cy="46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b="1">
                <a:solidFill>
                  <a:schemeClr val="accent1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http://www.javelin-networks.com/</a:t>
            </a:r>
          </a:p>
        </p:txBody>
      </p:sp>
      <p:sp>
        <p:nvSpPr>
          <p:cNvPr id="418" name="Javelin"/>
          <p:cNvSpPr txBox="1"/>
          <p:nvPr/>
        </p:nvSpPr>
        <p:spPr>
          <a:xfrm>
            <a:off x="17176672" y="8260949"/>
            <a:ext cx="3437755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Javelin</a:t>
            </a:r>
          </a:p>
        </p:txBody>
      </p:sp>
      <p:sp>
        <p:nvSpPr>
          <p:cNvPr id="419" name="Circle"/>
          <p:cNvSpPr/>
          <p:nvPr/>
        </p:nvSpPr>
        <p:spPr>
          <a:xfrm>
            <a:off x="16029542" y="8366408"/>
            <a:ext cx="830205" cy="830205"/>
          </a:xfrm>
          <a:prstGeom prst="ellipse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767171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</a:p>
        </p:txBody>
      </p:sp>
      <p:sp>
        <p:nvSpPr>
          <p:cNvPr id="420" name="Shape"/>
          <p:cNvSpPr/>
          <p:nvPr/>
        </p:nvSpPr>
        <p:spPr>
          <a:xfrm>
            <a:off x="16285686" y="8621574"/>
            <a:ext cx="347937" cy="33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4" fill="norm" stroke="1" extrusionOk="0">
                <a:moveTo>
                  <a:pt x="19048" y="8764"/>
                </a:moveTo>
                <a:cubicBezTo>
                  <a:pt x="18797" y="9018"/>
                  <a:pt x="18797" y="10545"/>
                  <a:pt x="20594" y="11564"/>
                </a:cubicBezTo>
                <a:cubicBezTo>
                  <a:pt x="20594" y="11564"/>
                  <a:pt x="18042" y="12073"/>
                  <a:pt x="16281" y="9782"/>
                </a:cubicBezTo>
                <a:cubicBezTo>
                  <a:pt x="15742" y="9782"/>
                  <a:pt x="15239" y="10036"/>
                  <a:pt x="14735" y="10036"/>
                </a:cubicBezTo>
                <a:cubicBezTo>
                  <a:pt x="10926" y="10036"/>
                  <a:pt x="8626" y="7709"/>
                  <a:pt x="8626" y="4909"/>
                </a:cubicBezTo>
                <a:cubicBezTo>
                  <a:pt x="8626" y="2327"/>
                  <a:pt x="10926" y="0"/>
                  <a:pt x="14735" y="0"/>
                </a:cubicBezTo>
                <a:cubicBezTo>
                  <a:pt x="18545" y="0"/>
                  <a:pt x="21600" y="2327"/>
                  <a:pt x="21600" y="4909"/>
                </a:cubicBezTo>
                <a:cubicBezTo>
                  <a:pt x="21600" y="6436"/>
                  <a:pt x="20594" y="7964"/>
                  <a:pt x="19048" y="8764"/>
                </a:cubicBezTo>
                <a:close/>
                <a:moveTo>
                  <a:pt x="7368" y="5418"/>
                </a:moveTo>
                <a:cubicBezTo>
                  <a:pt x="7619" y="8473"/>
                  <a:pt x="10171" y="11055"/>
                  <a:pt x="14232" y="11309"/>
                </a:cubicBezTo>
                <a:cubicBezTo>
                  <a:pt x="14735" y="11309"/>
                  <a:pt x="15239" y="11309"/>
                  <a:pt x="15742" y="11055"/>
                </a:cubicBezTo>
                <a:cubicBezTo>
                  <a:pt x="17036" y="12327"/>
                  <a:pt x="18545" y="12618"/>
                  <a:pt x="19300" y="12618"/>
                </a:cubicBezTo>
                <a:cubicBezTo>
                  <a:pt x="18545" y="15964"/>
                  <a:pt x="15239" y="18509"/>
                  <a:pt x="10171" y="18509"/>
                </a:cubicBezTo>
                <a:cubicBezTo>
                  <a:pt x="9668" y="18509"/>
                  <a:pt x="8913" y="18255"/>
                  <a:pt x="8122" y="18000"/>
                </a:cubicBezTo>
                <a:cubicBezTo>
                  <a:pt x="5607" y="21600"/>
                  <a:pt x="1294" y="20836"/>
                  <a:pt x="1294" y="20836"/>
                </a:cubicBezTo>
                <a:cubicBezTo>
                  <a:pt x="4313" y="19527"/>
                  <a:pt x="4313" y="16982"/>
                  <a:pt x="3558" y="16727"/>
                </a:cubicBezTo>
                <a:cubicBezTo>
                  <a:pt x="1294" y="15418"/>
                  <a:pt x="0" y="13127"/>
                  <a:pt x="0" y="10800"/>
                </a:cubicBezTo>
                <a:cubicBezTo>
                  <a:pt x="0" y="7200"/>
                  <a:pt x="3306" y="4109"/>
                  <a:pt x="7871" y="3345"/>
                </a:cubicBezTo>
                <a:cubicBezTo>
                  <a:pt x="7619" y="4109"/>
                  <a:pt x="7368" y="4655"/>
                  <a:pt x="7368" y="54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21" name="https://github.com/NetSPI/SpoofSpotter"/>
          <p:cNvSpPr txBox="1"/>
          <p:nvPr/>
        </p:nvSpPr>
        <p:spPr>
          <a:xfrm>
            <a:off x="3224737" y="10876490"/>
            <a:ext cx="5154629" cy="46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b="1">
                <a:solidFill>
                  <a:schemeClr val="accent1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https://github.com/NetSPI/SpoofSpotter</a:t>
            </a:r>
          </a:p>
        </p:txBody>
      </p:sp>
      <p:sp>
        <p:nvSpPr>
          <p:cNvPr id="422" name="SpoofSpotter"/>
          <p:cNvSpPr txBox="1"/>
          <p:nvPr/>
        </p:nvSpPr>
        <p:spPr>
          <a:xfrm>
            <a:off x="3216827" y="10297566"/>
            <a:ext cx="3437755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SpoofSpotter</a:t>
            </a:r>
          </a:p>
        </p:txBody>
      </p:sp>
      <p:sp>
        <p:nvSpPr>
          <p:cNvPr id="423" name="Circle"/>
          <p:cNvSpPr/>
          <p:nvPr/>
        </p:nvSpPr>
        <p:spPr>
          <a:xfrm>
            <a:off x="2069696" y="10403026"/>
            <a:ext cx="830205" cy="830205"/>
          </a:xfrm>
          <a:prstGeom prst="ellipse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767171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</a:p>
        </p:txBody>
      </p:sp>
      <p:sp>
        <p:nvSpPr>
          <p:cNvPr id="424" name="Shape"/>
          <p:cNvSpPr/>
          <p:nvPr/>
        </p:nvSpPr>
        <p:spPr>
          <a:xfrm>
            <a:off x="2325841" y="10658192"/>
            <a:ext cx="347937" cy="33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4" fill="norm" stroke="1" extrusionOk="0">
                <a:moveTo>
                  <a:pt x="19048" y="8764"/>
                </a:moveTo>
                <a:cubicBezTo>
                  <a:pt x="18797" y="9018"/>
                  <a:pt x="18797" y="10545"/>
                  <a:pt x="20594" y="11564"/>
                </a:cubicBezTo>
                <a:cubicBezTo>
                  <a:pt x="20594" y="11564"/>
                  <a:pt x="18042" y="12073"/>
                  <a:pt x="16281" y="9782"/>
                </a:cubicBezTo>
                <a:cubicBezTo>
                  <a:pt x="15742" y="9782"/>
                  <a:pt x="15239" y="10036"/>
                  <a:pt x="14735" y="10036"/>
                </a:cubicBezTo>
                <a:cubicBezTo>
                  <a:pt x="10926" y="10036"/>
                  <a:pt x="8626" y="7709"/>
                  <a:pt x="8626" y="4909"/>
                </a:cubicBezTo>
                <a:cubicBezTo>
                  <a:pt x="8626" y="2327"/>
                  <a:pt x="10926" y="0"/>
                  <a:pt x="14735" y="0"/>
                </a:cubicBezTo>
                <a:cubicBezTo>
                  <a:pt x="18545" y="0"/>
                  <a:pt x="21600" y="2327"/>
                  <a:pt x="21600" y="4909"/>
                </a:cubicBezTo>
                <a:cubicBezTo>
                  <a:pt x="21600" y="6436"/>
                  <a:pt x="20594" y="7964"/>
                  <a:pt x="19048" y="8764"/>
                </a:cubicBezTo>
                <a:close/>
                <a:moveTo>
                  <a:pt x="7368" y="5418"/>
                </a:moveTo>
                <a:cubicBezTo>
                  <a:pt x="7619" y="8473"/>
                  <a:pt x="10171" y="11055"/>
                  <a:pt x="14232" y="11309"/>
                </a:cubicBezTo>
                <a:cubicBezTo>
                  <a:pt x="14735" y="11309"/>
                  <a:pt x="15239" y="11309"/>
                  <a:pt x="15742" y="11055"/>
                </a:cubicBezTo>
                <a:cubicBezTo>
                  <a:pt x="17036" y="12327"/>
                  <a:pt x="18545" y="12618"/>
                  <a:pt x="19300" y="12618"/>
                </a:cubicBezTo>
                <a:cubicBezTo>
                  <a:pt x="18545" y="15964"/>
                  <a:pt x="15239" y="18509"/>
                  <a:pt x="10171" y="18509"/>
                </a:cubicBezTo>
                <a:cubicBezTo>
                  <a:pt x="9668" y="18509"/>
                  <a:pt x="8913" y="18255"/>
                  <a:pt x="8122" y="18000"/>
                </a:cubicBezTo>
                <a:cubicBezTo>
                  <a:pt x="5607" y="21600"/>
                  <a:pt x="1294" y="20836"/>
                  <a:pt x="1294" y="20836"/>
                </a:cubicBezTo>
                <a:cubicBezTo>
                  <a:pt x="4313" y="19527"/>
                  <a:pt x="4313" y="16982"/>
                  <a:pt x="3558" y="16727"/>
                </a:cubicBezTo>
                <a:cubicBezTo>
                  <a:pt x="1294" y="15418"/>
                  <a:pt x="0" y="13127"/>
                  <a:pt x="0" y="10800"/>
                </a:cubicBezTo>
                <a:cubicBezTo>
                  <a:pt x="0" y="7200"/>
                  <a:pt x="3306" y="4109"/>
                  <a:pt x="7871" y="3345"/>
                </a:cubicBezTo>
                <a:cubicBezTo>
                  <a:pt x="7619" y="4109"/>
                  <a:pt x="7368" y="4655"/>
                  <a:pt x="7368" y="54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25" name="https://www.cyberark.com/"/>
          <p:cNvSpPr txBox="1"/>
          <p:nvPr/>
        </p:nvSpPr>
        <p:spPr>
          <a:xfrm>
            <a:off x="10321183" y="10876490"/>
            <a:ext cx="5154629" cy="46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b="1">
                <a:solidFill>
                  <a:schemeClr val="accent1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https://www.cyberark.com/</a:t>
            </a:r>
          </a:p>
        </p:txBody>
      </p:sp>
      <p:sp>
        <p:nvSpPr>
          <p:cNvPr id="426" name="CyberArk"/>
          <p:cNvSpPr txBox="1"/>
          <p:nvPr/>
        </p:nvSpPr>
        <p:spPr>
          <a:xfrm>
            <a:off x="10313273" y="10297566"/>
            <a:ext cx="3437756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CyberArk</a:t>
            </a:r>
          </a:p>
        </p:txBody>
      </p:sp>
      <p:sp>
        <p:nvSpPr>
          <p:cNvPr id="427" name="Circle"/>
          <p:cNvSpPr/>
          <p:nvPr/>
        </p:nvSpPr>
        <p:spPr>
          <a:xfrm>
            <a:off x="9166143" y="10403026"/>
            <a:ext cx="830205" cy="830205"/>
          </a:xfrm>
          <a:prstGeom prst="ellipse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767171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</a:p>
        </p:txBody>
      </p:sp>
      <p:sp>
        <p:nvSpPr>
          <p:cNvPr id="428" name="Shape"/>
          <p:cNvSpPr/>
          <p:nvPr/>
        </p:nvSpPr>
        <p:spPr>
          <a:xfrm>
            <a:off x="9422288" y="10658192"/>
            <a:ext cx="347937" cy="33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4" fill="norm" stroke="1" extrusionOk="0">
                <a:moveTo>
                  <a:pt x="19048" y="8764"/>
                </a:moveTo>
                <a:cubicBezTo>
                  <a:pt x="18797" y="9018"/>
                  <a:pt x="18797" y="10545"/>
                  <a:pt x="20594" y="11564"/>
                </a:cubicBezTo>
                <a:cubicBezTo>
                  <a:pt x="20594" y="11564"/>
                  <a:pt x="18042" y="12073"/>
                  <a:pt x="16281" y="9782"/>
                </a:cubicBezTo>
                <a:cubicBezTo>
                  <a:pt x="15742" y="9782"/>
                  <a:pt x="15239" y="10036"/>
                  <a:pt x="14735" y="10036"/>
                </a:cubicBezTo>
                <a:cubicBezTo>
                  <a:pt x="10926" y="10036"/>
                  <a:pt x="8626" y="7709"/>
                  <a:pt x="8626" y="4909"/>
                </a:cubicBezTo>
                <a:cubicBezTo>
                  <a:pt x="8626" y="2327"/>
                  <a:pt x="10926" y="0"/>
                  <a:pt x="14735" y="0"/>
                </a:cubicBezTo>
                <a:cubicBezTo>
                  <a:pt x="18545" y="0"/>
                  <a:pt x="21600" y="2327"/>
                  <a:pt x="21600" y="4909"/>
                </a:cubicBezTo>
                <a:cubicBezTo>
                  <a:pt x="21600" y="6436"/>
                  <a:pt x="20594" y="7964"/>
                  <a:pt x="19048" y="8764"/>
                </a:cubicBezTo>
                <a:close/>
                <a:moveTo>
                  <a:pt x="7368" y="5418"/>
                </a:moveTo>
                <a:cubicBezTo>
                  <a:pt x="7619" y="8473"/>
                  <a:pt x="10171" y="11055"/>
                  <a:pt x="14232" y="11309"/>
                </a:cubicBezTo>
                <a:cubicBezTo>
                  <a:pt x="14735" y="11309"/>
                  <a:pt x="15239" y="11309"/>
                  <a:pt x="15742" y="11055"/>
                </a:cubicBezTo>
                <a:cubicBezTo>
                  <a:pt x="17036" y="12327"/>
                  <a:pt x="18545" y="12618"/>
                  <a:pt x="19300" y="12618"/>
                </a:cubicBezTo>
                <a:cubicBezTo>
                  <a:pt x="18545" y="15964"/>
                  <a:pt x="15239" y="18509"/>
                  <a:pt x="10171" y="18509"/>
                </a:cubicBezTo>
                <a:cubicBezTo>
                  <a:pt x="9668" y="18509"/>
                  <a:pt x="8913" y="18255"/>
                  <a:pt x="8122" y="18000"/>
                </a:cubicBezTo>
                <a:cubicBezTo>
                  <a:pt x="5607" y="21600"/>
                  <a:pt x="1294" y="20836"/>
                  <a:pt x="1294" y="20836"/>
                </a:cubicBezTo>
                <a:cubicBezTo>
                  <a:pt x="4313" y="19527"/>
                  <a:pt x="4313" y="16982"/>
                  <a:pt x="3558" y="16727"/>
                </a:cubicBezTo>
                <a:cubicBezTo>
                  <a:pt x="1294" y="15418"/>
                  <a:pt x="0" y="13127"/>
                  <a:pt x="0" y="10800"/>
                </a:cubicBezTo>
                <a:cubicBezTo>
                  <a:pt x="0" y="7200"/>
                  <a:pt x="3306" y="4109"/>
                  <a:pt x="7871" y="3345"/>
                </a:cubicBezTo>
                <a:cubicBezTo>
                  <a:pt x="7619" y="4109"/>
                  <a:pt x="7368" y="4655"/>
                  <a:pt x="7368" y="54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29" name="https://duo.com/pricing/duo-mfa"/>
          <p:cNvSpPr txBox="1"/>
          <p:nvPr/>
        </p:nvSpPr>
        <p:spPr>
          <a:xfrm>
            <a:off x="17184581" y="10876490"/>
            <a:ext cx="5154630" cy="46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b="1">
                <a:solidFill>
                  <a:schemeClr val="accent1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https://duo.com/pricing/duo-mfa</a:t>
            </a:r>
          </a:p>
        </p:txBody>
      </p:sp>
      <p:sp>
        <p:nvSpPr>
          <p:cNvPr id="430" name="DuoSec (MFA)"/>
          <p:cNvSpPr txBox="1"/>
          <p:nvPr/>
        </p:nvSpPr>
        <p:spPr>
          <a:xfrm>
            <a:off x="17176672" y="10297566"/>
            <a:ext cx="3437755" cy="1234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DuoSec (MFA)</a:t>
            </a:r>
          </a:p>
        </p:txBody>
      </p:sp>
      <p:sp>
        <p:nvSpPr>
          <p:cNvPr id="431" name="Circle"/>
          <p:cNvSpPr/>
          <p:nvPr/>
        </p:nvSpPr>
        <p:spPr>
          <a:xfrm>
            <a:off x="16029542" y="10403026"/>
            <a:ext cx="830205" cy="830205"/>
          </a:xfrm>
          <a:prstGeom prst="ellipse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767171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</a:p>
        </p:txBody>
      </p:sp>
      <p:sp>
        <p:nvSpPr>
          <p:cNvPr id="432" name="Shape"/>
          <p:cNvSpPr/>
          <p:nvPr/>
        </p:nvSpPr>
        <p:spPr>
          <a:xfrm>
            <a:off x="16285686" y="10658192"/>
            <a:ext cx="347937" cy="33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4" fill="norm" stroke="1" extrusionOk="0">
                <a:moveTo>
                  <a:pt x="19048" y="8764"/>
                </a:moveTo>
                <a:cubicBezTo>
                  <a:pt x="18797" y="9018"/>
                  <a:pt x="18797" y="10545"/>
                  <a:pt x="20594" y="11564"/>
                </a:cubicBezTo>
                <a:cubicBezTo>
                  <a:pt x="20594" y="11564"/>
                  <a:pt x="18042" y="12073"/>
                  <a:pt x="16281" y="9782"/>
                </a:cubicBezTo>
                <a:cubicBezTo>
                  <a:pt x="15742" y="9782"/>
                  <a:pt x="15239" y="10036"/>
                  <a:pt x="14735" y="10036"/>
                </a:cubicBezTo>
                <a:cubicBezTo>
                  <a:pt x="10926" y="10036"/>
                  <a:pt x="8626" y="7709"/>
                  <a:pt x="8626" y="4909"/>
                </a:cubicBezTo>
                <a:cubicBezTo>
                  <a:pt x="8626" y="2327"/>
                  <a:pt x="10926" y="0"/>
                  <a:pt x="14735" y="0"/>
                </a:cubicBezTo>
                <a:cubicBezTo>
                  <a:pt x="18545" y="0"/>
                  <a:pt x="21600" y="2327"/>
                  <a:pt x="21600" y="4909"/>
                </a:cubicBezTo>
                <a:cubicBezTo>
                  <a:pt x="21600" y="6436"/>
                  <a:pt x="20594" y="7964"/>
                  <a:pt x="19048" y="8764"/>
                </a:cubicBezTo>
                <a:close/>
                <a:moveTo>
                  <a:pt x="7368" y="5418"/>
                </a:moveTo>
                <a:cubicBezTo>
                  <a:pt x="7619" y="8473"/>
                  <a:pt x="10171" y="11055"/>
                  <a:pt x="14232" y="11309"/>
                </a:cubicBezTo>
                <a:cubicBezTo>
                  <a:pt x="14735" y="11309"/>
                  <a:pt x="15239" y="11309"/>
                  <a:pt x="15742" y="11055"/>
                </a:cubicBezTo>
                <a:cubicBezTo>
                  <a:pt x="17036" y="12327"/>
                  <a:pt x="18545" y="12618"/>
                  <a:pt x="19300" y="12618"/>
                </a:cubicBezTo>
                <a:cubicBezTo>
                  <a:pt x="18545" y="15964"/>
                  <a:pt x="15239" y="18509"/>
                  <a:pt x="10171" y="18509"/>
                </a:cubicBezTo>
                <a:cubicBezTo>
                  <a:pt x="9668" y="18509"/>
                  <a:pt x="8913" y="18255"/>
                  <a:pt x="8122" y="18000"/>
                </a:cubicBezTo>
                <a:cubicBezTo>
                  <a:pt x="5607" y="21600"/>
                  <a:pt x="1294" y="20836"/>
                  <a:pt x="1294" y="20836"/>
                </a:cubicBezTo>
                <a:cubicBezTo>
                  <a:pt x="4313" y="19527"/>
                  <a:pt x="4313" y="16982"/>
                  <a:pt x="3558" y="16727"/>
                </a:cubicBezTo>
                <a:cubicBezTo>
                  <a:pt x="1294" y="15418"/>
                  <a:pt x="0" y="13127"/>
                  <a:pt x="0" y="10800"/>
                </a:cubicBezTo>
                <a:cubicBezTo>
                  <a:pt x="0" y="7200"/>
                  <a:pt x="3306" y="4109"/>
                  <a:pt x="7871" y="3345"/>
                </a:cubicBezTo>
                <a:cubicBezTo>
                  <a:pt x="7619" y="4109"/>
                  <a:pt x="7368" y="4655"/>
                  <a:pt x="7368" y="541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500"/>
                            </p:stCondLst>
                            <p:childTnLst>
                              <p:par>
                                <p:cTn id="50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500"/>
                            </p:stCondLst>
                            <p:childTnLst>
                              <p:par>
                                <p:cTn id="55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500"/>
                            </p:stCondLst>
                            <p:childTnLst>
                              <p:par>
                                <p:cTn id="60" presetClass="entr" nodeType="after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500"/>
                            </p:stCondLst>
                            <p:childTnLst>
                              <p:par>
                                <p:cTn id="65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500"/>
                            </p:stCondLst>
                            <p:childTnLst>
                              <p:par>
                                <p:cTn id="70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3500"/>
                            </p:stCondLst>
                            <p:childTnLst>
                              <p:par>
                                <p:cTn id="75" presetClass="entr" nodeType="afterEffect" presetSubtype="4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4500"/>
                            </p:stCondLst>
                            <p:childTnLst>
                              <p:par>
                                <p:cTn id="80" presetClass="entr" nodeType="after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500"/>
                            </p:stCondLst>
                            <p:childTnLst>
                              <p:par>
                                <p:cTn id="85" presetClass="entr" nodeType="afterEffect" presetSubtype="4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6500"/>
                            </p:stCondLst>
                            <p:childTnLst>
                              <p:par>
                                <p:cTn id="90" presetClass="entr" nodeType="afterEffect" presetSubtype="4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7500"/>
                            </p:stCondLst>
                            <p:childTnLst>
                              <p:par>
                                <p:cTn id="95" presetClass="entr" nodeType="afterEffect" presetSubtype="4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8500"/>
                            </p:stCondLst>
                            <p:childTnLst>
                              <p:par>
                                <p:cTn id="100" presetClass="entr" nodeType="afterEffect" presetSubtype="4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9500"/>
                            </p:stCondLst>
                            <p:childTnLst>
                              <p:par>
                                <p:cTn id="105" presetClass="entr" nodeType="afterEffect" presetSubtype="4" presetID="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500"/>
                            </p:stCondLst>
                            <p:childTnLst>
                              <p:par>
                                <p:cTn id="110" presetClass="entr" nodeType="afterEffect" presetSubtype="4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1500"/>
                            </p:stCondLst>
                            <p:childTnLst>
                              <p:par>
                                <p:cTn id="115" presetClass="entr" nodeType="afterEffect" presetSubtype="4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2500"/>
                            </p:stCondLst>
                            <p:childTnLst>
                              <p:par>
                                <p:cTn id="120" presetClass="entr" nodeType="afterEffect" presetSubtype="4" presetID="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3500"/>
                            </p:stCondLst>
                            <p:childTnLst>
                              <p:par>
                                <p:cTn id="125" presetClass="entr" nodeType="afterEffect" presetSubtype="4" presetID="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4500"/>
                            </p:stCondLst>
                            <p:childTnLst>
                              <p:par>
                                <p:cTn id="130" presetClass="entr" nodeType="afterEffect" presetSubtype="4" presetID="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500"/>
                            </p:stCondLst>
                            <p:childTnLst>
                              <p:par>
                                <p:cTn id="135" presetClass="entr" nodeType="afterEffect" presetSubtype="4" presetID="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6500"/>
                            </p:stCondLst>
                            <p:childTnLst>
                              <p:par>
                                <p:cTn id="140" presetClass="entr" nodeType="afterEffect" presetSubtype="4" presetID="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7500"/>
                            </p:stCondLst>
                            <p:childTnLst>
                              <p:par>
                                <p:cTn id="145" presetClass="entr" nodeType="afterEffect" presetSubtype="4" presetID="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8500"/>
                            </p:stCondLst>
                            <p:childTnLst>
                              <p:par>
                                <p:cTn id="150" presetClass="entr" nodeType="afterEffect" presetSubtype="4" presetID="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9500"/>
                            </p:stCondLst>
                            <p:childTnLst>
                              <p:par>
                                <p:cTn id="155" presetClass="entr" nodeType="afterEffect" presetSubtype="4" presetID="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0500"/>
                            </p:stCondLst>
                            <p:childTnLst>
                              <p:par>
                                <p:cTn id="160" presetClass="entr" nodeType="afterEffect" presetSubtype="4" presetID="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1500"/>
                            </p:stCondLst>
                            <p:childTnLst>
                              <p:par>
                                <p:cTn id="165" presetClass="entr" nodeType="afterEffect" presetSubtype="4" presetID="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32500"/>
                            </p:stCondLst>
                            <p:childTnLst>
                              <p:par>
                                <p:cTn id="170" presetClass="entr" nodeType="afterEffect" presetSubtype="4" presetID="2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33500"/>
                            </p:stCondLst>
                            <p:childTnLst>
                              <p:par>
                                <p:cTn id="175" presetClass="entr" nodeType="afterEffect" presetSubtype="4" presetID="2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4500"/>
                            </p:stCondLst>
                            <p:childTnLst>
                              <p:par>
                                <p:cTn id="180" presetClass="entr" nodeType="afterEffect" presetSubtype="4" presetID="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5500"/>
                            </p:stCondLst>
                            <p:childTnLst>
                              <p:par>
                                <p:cTn id="185" presetClass="entr" nodeType="afterEffect" presetSubtype="4" presetID="2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9" grpId="24"/>
      <p:bldP build="whole" bldLvl="1" animBg="1" rev="0" advAuto="0" spid="413" grpId="18"/>
      <p:bldP build="whole" bldLvl="1" animBg="1" rev="0" advAuto="0" spid="423" grpId="28"/>
      <p:bldP build="whole" bldLvl="1" animBg="1" rev="0" advAuto="0" spid="426" grpId="31"/>
      <p:bldP build="whole" bldLvl="1" animBg="1" rev="0" advAuto="0" spid="405" grpId="10"/>
      <p:bldP build="whole" bldLvl="1" animBg="1" rev="0" advAuto="0" spid="402" grpId="7"/>
      <p:bldP build="whole" bldLvl="1" animBg="1" rev="0" advAuto="0" spid="428" grpId="33"/>
      <p:bldP build="whole" bldLvl="1" animBg="1" rev="0" advAuto="0" spid="421" grpId="26"/>
      <p:bldP build="whole" bldLvl="1" animBg="1" rev="0" advAuto="0" spid="411" grpId="16"/>
      <p:bldP build="whole" bldLvl="1" animBg="1" rev="0" advAuto="0" spid="424" grpId="29"/>
      <p:bldP build="whole" bldLvl="1" animBg="1" rev="0" advAuto="0" spid="430" grpId="35"/>
      <p:bldP build="whole" bldLvl="1" animBg="1" rev="0" advAuto="0" spid="414" grpId="19"/>
      <p:bldP build="whole" bldLvl="1" animBg="1" rev="0" advAuto="0" spid="400" grpId="5"/>
      <p:bldP build="whole" bldLvl="1" animBg="1" rev="0" advAuto="0" spid="409" grpId="14"/>
      <p:bldP build="whole" bldLvl="1" animBg="1" rev="0" advAuto="0" spid="422" grpId="27"/>
      <p:bldP build="whole" bldLvl="1" animBg="1" rev="0" advAuto="0" spid="410" grpId="15"/>
      <p:bldP build="whole" bldLvl="1" animBg="1" rev="0" advAuto="0" spid="420" grpId="25"/>
      <p:bldP build="whole" bldLvl="1" animBg="1" rev="0" advAuto="0" spid="404" grpId="9"/>
      <p:bldP build="whole" bldLvl="1" animBg="1" rev="0" advAuto="0" spid="407" grpId="12"/>
      <p:bldP build="whole" bldLvl="1" animBg="1" rev="0" advAuto="0" spid="427" grpId="32"/>
      <p:bldP build="whole" bldLvl="1" animBg="1" rev="0" advAuto="0" spid="425" grpId="30"/>
      <p:bldP build="whole" bldLvl="1" animBg="1" rev="0" advAuto="0" spid="401" grpId="6"/>
      <p:bldP build="whole" bldLvl="1" animBg="1" rev="0" advAuto="0" spid="406" grpId="11"/>
      <p:bldP build="whole" bldLvl="1" animBg="1" rev="0" advAuto="0" spid="415" grpId="20"/>
      <p:bldP build="whole" bldLvl="1" animBg="1" rev="0" advAuto="0" spid="429" grpId="34"/>
      <p:bldP build="whole" bldLvl="1" animBg="1" rev="0" advAuto="0" spid="397" grpId="2"/>
      <p:bldP build="whole" bldLvl="1" animBg="1" rev="0" advAuto="0" spid="408" grpId="13"/>
      <p:bldP build="whole" bldLvl="1" animBg="1" rev="0" advAuto="0" spid="399" grpId="4"/>
      <p:bldP build="whole" bldLvl="1" animBg="1" rev="0" advAuto="0" spid="432" grpId="37"/>
      <p:bldP build="whole" bldLvl="1" animBg="1" rev="0" advAuto="0" spid="417" grpId="22"/>
      <p:bldP build="whole" bldLvl="1" animBg="1" rev="0" advAuto="0" spid="431" grpId="36"/>
      <p:bldP build="whole" bldLvl="1" animBg="1" rev="0" advAuto="0" spid="403" grpId="8"/>
      <p:bldP build="whole" bldLvl="1" animBg="1" rev="0" advAuto="0" spid="412" grpId="17"/>
      <p:bldP build="whole" bldLvl="1" animBg="1" rev="0" advAuto="0" spid="396" grpId="1"/>
      <p:bldP build="whole" bldLvl="1" animBg="1" rev="0" advAuto="0" spid="418" grpId="23"/>
      <p:bldP build="whole" bldLvl="1" animBg="1" rev="0" advAuto="0" spid="398" grpId="3"/>
      <p:bldP build="whole" bldLvl="1" animBg="1" rev="0" advAuto="0" spid="416" grpId="2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lide Number"/>
          <p:cNvSpPr txBox="1"/>
          <p:nvPr>
            <p:ph type="sldNum" sz="quarter" idx="2"/>
          </p:nvPr>
        </p:nvSpPr>
        <p:spPr>
          <a:xfrm rot="16200000">
            <a:off x="241996" y="12510200"/>
            <a:ext cx="413828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35" name="HOORAY!"/>
          <p:cNvSpPr txBox="1"/>
          <p:nvPr/>
        </p:nvSpPr>
        <p:spPr>
          <a:xfrm>
            <a:off x="-1005724" y="201596"/>
            <a:ext cx="11228117" cy="242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 sz="15900"/>
            </a:lvl1pPr>
          </a:lstStyle>
          <a:p>
            <a:pPr/>
            <a:r>
              <a:t>HOORAY!</a:t>
            </a:r>
          </a:p>
        </p:txBody>
      </p:sp>
      <p:sp>
        <p:nvSpPr>
          <p:cNvPr id="436" name="(NOW GO FIX ALL THE GARBAGE YOU JUST EXPLOITED)"/>
          <p:cNvSpPr txBox="1"/>
          <p:nvPr/>
        </p:nvSpPr>
        <p:spPr>
          <a:xfrm>
            <a:off x="10080176" y="3715591"/>
            <a:ext cx="14025431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2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(NOW GO FIX ALL THE GARBAGE YOU JUST EXPLOITED)</a:t>
            </a:r>
          </a:p>
        </p:txBody>
      </p:sp>
      <p:sp>
        <p:nvSpPr>
          <p:cNvPr id="437" name="YOU’RE DA!"/>
          <p:cNvSpPr txBox="1"/>
          <p:nvPr/>
        </p:nvSpPr>
        <p:spPr>
          <a:xfrm>
            <a:off x="3705121" y="1644924"/>
            <a:ext cx="11180711" cy="242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b="1" sz="15900">
                <a:solidFill>
                  <a:schemeClr val="accent1"/>
                </a:solidFill>
              </a:defRPr>
            </a:lvl1pPr>
          </a:lstStyle>
          <a:p>
            <a:pPr/>
            <a:r>
              <a:t>YOU’RE DA!</a:t>
            </a:r>
          </a:p>
        </p:txBody>
      </p:sp>
      <p:sp>
        <p:nvSpPr>
          <p:cNvPr id="438" name="Rectangle"/>
          <p:cNvSpPr/>
          <p:nvPr/>
        </p:nvSpPr>
        <p:spPr>
          <a:xfrm>
            <a:off x="8658056" y="6733817"/>
            <a:ext cx="7055188" cy="5976273"/>
          </a:xfrm>
          <a:prstGeom prst="rect">
            <a:avLst/>
          </a:prstGeom>
          <a:solidFill>
            <a:srgbClr val="7C7C7C"/>
          </a:solidFill>
          <a:ln w="12700">
            <a:miter lim="400000"/>
          </a:ln>
          <a:effectLst>
            <a:outerShdw sx="100000" sy="100000" kx="0" ky="0" algn="b" rotWithShape="0" blurRad="190500" dist="63500" dir="2700000">
              <a:srgbClr val="000000">
                <a:alpha val="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439" name="Circle"/>
          <p:cNvSpPr/>
          <p:nvPr/>
        </p:nvSpPr>
        <p:spPr>
          <a:xfrm>
            <a:off x="9805754" y="4583641"/>
            <a:ext cx="4759793" cy="475979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440" name="JOHNNY XMAS"/>
          <p:cNvSpPr txBox="1"/>
          <p:nvPr/>
        </p:nvSpPr>
        <p:spPr>
          <a:xfrm>
            <a:off x="9451974" y="9472343"/>
            <a:ext cx="5467351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56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JOHNNY XMAS</a:t>
            </a:r>
          </a:p>
        </p:txBody>
      </p:sp>
      <p:sp>
        <p:nvSpPr>
          <p:cNvPr id="441" name="SECURITY RESEARCHER @UPTAKE"/>
          <p:cNvSpPr txBox="1"/>
          <p:nvPr/>
        </p:nvSpPr>
        <p:spPr>
          <a:xfrm>
            <a:off x="8507347" y="10287668"/>
            <a:ext cx="7356606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400">
                <a:solidFill>
                  <a:schemeClr val="accent1">
                    <a:lumOff val="8431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SECURITY RESEARCHER @UPTAKE</a:t>
            </a:r>
          </a:p>
        </p:txBody>
      </p:sp>
      <p:sp>
        <p:nvSpPr>
          <p:cNvPr id="442" name="@J0hnnyXm4s"/>
          <p:cNvSpPr txBox="1"/>
          <p:nvPr/>
        </p:nvSpPr>
        <p:spPr>
          <a:xfrm>
            <a:off x="9451974" y="11159949"/>
            <a:ext cx="5467351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56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@J0hnnyXm4s</a:t>
            </a:r>
          </a:p>
        </p:txBody>
      </p:sp>
      <p:sp>
        <p:nvSpPr>
          <p:cNvPr id="443" name="Slides - https://github.com/johnnyxmas/talk_decks"/>
          <p:cNvSpPr txBox="1"/>
          <p:nvPr/>
        </p:nvSpPr>
        <p:spPr>
          <a:xfrm>
            <a:off x="3955536" y="12847556"/>
            <a:ext cx="16460228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500"/>
            </a:lvl1pPr>
          </a:lstStyle>
          <a:p>
            <a:pPr/>
            <a:r>
              <a:t>Slides - https://github.com/johnnyxmas/talk_decks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9" grpId="5"/>
      <p:bldP build="whole" bldLvl="1" animBg="1" rev="0" advAuto="0" spid="442" grpId="7"/>
      <p:bldP build="whole" bldLvl="1" animBg="1" rev="0" advAuto="0" spid="440" grpId="3"/>
      <p:bldP build="whole" bldLvl="1" animBg="1" rev="0" advAuto="0" spid="435" grpId="1"/>
      <p:bldP build="whole" bldLvl="1" animBg="1" rev="0" advAuto="0" spid="436" grpId="2"/>
      <p:bldP build="whole" bldLvl="1" animBg="1" rev="0" advAuto="0" spid="438" grpId="6"/>
      <p:bldP build="whole" bldLvl="1" animBg="1" rev="0" advAuto="0" spid="441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dsc_3674.jpg" descr="dsc_3674.jpg"/>
          <p:cNvPicPr>
            <a:picLocks noChangeAspect="1"/>
          </p:cNvPicPr>
          <p:nvPr/>
        </p:nvPicPr>
        <p:blipFill>
          <a:blip r:embed="rId2">
            <a:extLst/>
          </a:blip>
          <a:srcRect l="16886" t="7668" r="4521" b="13739"/>
          <a:stretch>
            <a:fillRect/>
          </a:stretch>
        </p:blipFill>
        <p:spPr>
          <a:xfrm>
            <a:off x="9431202" y="745052"/>
            <a:ext cx="14108049" cy="9344290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88" name="Slide Number"/>
          <p:cNvSpPr txBox="1"/>
          <p:nvPr>
            <p:ph type="sldNum" sz="quarter" idx="2"/>
          </p:nvPr>
        </p:nvSpPr>
        <p:spPr>
          <a:xfrm rot="16200000">
            <a:off x="319418" y="12587622"/>
            <a:ext cx="258984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9" name="Ok,…"/>
          <p:cNvSpPr txBox="1"/>
          <p:nvPr/>
        </p:nvSpPr>
        <p:spPr>
          <a:xfrm>
            <a:off x="2621830" y="1029527"/>
            <a:ext cx="5700909" cy="943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5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Ok,</a:t>
            </a:r>
          </a:p>
          <a:p>
            <a:pPr>
              <a:defRPr b="1" sz="15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So</a:t>
            </a:r>
          </a:p>
          <a:p>
            <a:pPr>
              <a:defRPr b="1" sz="15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Now what?</a:t>
            </a:r>
          </a:p>
        </p:txBody>
      </p:sp>
      <p:sp>
        <p:nvSpPr>
          <p:cNvPr id="90" name="But first:…"/>
          <p:cNvSpPr txBox="1"/>
          <p:nvPr/>
        </p:nvSpPr>
        <p:spPr>
          <a:xfrm>
            <a:off x="9963425" y="11458690"/>
            <a:ext cx="13043668" cy="164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 sz="5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But first:</a:t>
            </a:r>
          </a:p>
          <a:p>
            <a:pPr algn="r">
              <a:defRPr b="1" sz="5000">
                <a:solidFill>
                  <a:schemeClr val="accent1">
                    <a:lumOff val="8431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        Let’s learn how they operate.</a:t>
            </a:r>
          </a:p>
        </p:txBody>
      </p:sp>
      <p:sp>
        <p:nvSpPr>
          <p:cNvPr id="91" name="Pick Your Low-Hanging Fruits…"/>
          <p:cNvSpPr txBox="1"/>
          <p:nvPr/>
        </p:nvSpPr>
        <p:spPr>
          <a:xfrm>
            <a:off x="9011687" y="9856274"/>
            <a:ext cx="14947143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41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Pick Your Low-Hanging Fruits</a:t>
            </a:r>
          </a:p>
          <a:p>
            <a:pPr algn="ctr">
              <a:defRPr b="1" sz="41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                                 Before the Attackers Can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1" grpId="3"/>
      <p:bldP build="whole" bldLvl="1" animBg="1" rev="0" advAuto="0" spid="89" grpId="1"/>
      <p:bldP build="whole" bldLvl="1" animBg="1" rev="0" advAuto="0" spid="90" grpId="2"/>
      <p:bldP build="whole" bldLvl="1" animBg="1" rev="0" advAuto="0" spid="87" grpId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lide Number"/>
          <p:cNvSpPr txBox="1"/>
          <p:nvPr>
            <p:ph type="sldNum" sz="quarter" idx="2"/>
          </p:nvPr>
        </p:nvSpPr>
        <p:spPr>
          <a:xfrm rot="16200000">
            <a:off x="319418" y="12587622"/>
            <a:ext cx="258984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4" name="Shape"/>
          <p:cNvSpPr/>
          <p:nvPr/>
        </p:nvSpPr>
        <p:spPr>
          <a:xfrm>
            <a:off x="2842399" y="2044425"/>
            <a:ext cx="6248096" cy="4390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2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</a:p>
        </p:txBody>
      </p:sp>
      <p:grpSp>
        <p:nvGrpSpPr>
          <p:cNvPr id="97" name="Group"/>
          <p:cNvGrpSpPr/>
          <p:nvPr/>
        </p:nvGrpSpPr>
        <p:grpSpPr>
          <a:xfrm>
            <a:off x="9063590" y="3451537"/>
            <a:ext cx="6454325" cy="4481394"/>
            <a:chOff x="0" y="0"/>
            <a:chExt cx="6454323" cy="4481392"/>
          </a:xfrm>
        </p:grpSpPr>
        <p:sp>
          <p:nvSpPr>
            <p:cNvPr id="95" name="PENETRATION…"/>
            <p:cNvSpPr txBox="1"/>
            <p:nvPr/>
          </p:nvSpPr>
          <p:spPr>
            <a:xfrm rot="16200000">
              <a:off x="1248316" y="-174923"/>
              <a:ext cx="3830995" cy="418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200000"/>
                </a:lnSpc>
                <a:defRPr b="1" sz="38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t>PENETRATION</a:t>
              </a:r>
            </a:p>
            <a:p>
              <a:pPr>
                <a:lnSpc>
                  <a:spcPct val="200000"/>
                </a:lnSpc>
                <a:defRPr b="1" sz="38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t>TESTING</a:t>
              </a:r>
            </a:p>
            <a:p>
              <a:pPr>
                <a:lnSpc>
                  <a:spcPct val="200000"/>
                </a:lnSpc>
                <a:defRPr b="1" sz="38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t>EXECUTION</a:t>
              </a:r>
            </a:p>
            <a:p>
              <a:pPr>
                <a:lnSpc>
                  <a:spcPct val="200000"/>
                </a:lnSpc>
                <a:defRPr b="1" sz="38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t>STANDARD</a:t>
              </a:r>
            </a:p>
          </p:txBody>
        </p:sp>
        <p:sp>
          <p:nvSpPr>
            <p:cNvPr id="96" name="http://www.pentest-standard.org/"/>
            <p:cNvSpPr txBox="1"/>
            <p:nvPr/>
          </p:nvSpPr>
          <p:spPr>
            <a:xfrm>
              <a:off x="0" y="3958152"/>
              <a:ext cx="6454324" cy="523241"/>
            </a:xfrm>
            <a:prstGeom prst="rect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/>
              </a:lvl1pPr>
            </a:lstStyle>
            <a:p>
              <a:pPr/>
              <a:r>
                <a:t>http://www.pentest-standard.org/</a:t>
              </a:r>
            </a:p>
          </p:txBody>
        </p:sp>
      </p:grpSp>
      <p:grpSp>
        <p:nvGrpSpPr>
          <p:cNvPr id="101" name="Group"/>
          <p:cNvGrpSpPr/>
          <p:nvPr/>
        </p:nvGrpSpPr>
        <p:grpSpPr>
          <a:xfrm>
            <a:off x="4190444" y="1521"/>
            <a:ext cx="15775384" cy="11394126"/>
            <a:chOff x="0" y="0"/>
            <a:chExt cx="15775382" cy="11394125"/>
          </a:xfrm>
        </p:grpSpPr>
        <p:sp>
          <p:nvSpPr>
            <p:cNvPr id="98" name="Shape"/>
            <p:cNvSpPr/>
            <p:nvPr/>
          </p:nvSpPr>
          <p:spPr>
            <a:xfrm flipH="1" rot="17627926">
              <a:off x="427432" y="8282604"/>
              <a:ext cx="2684089" cy="2684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709" y="20383"/>
                  </a:moveTo>
                  <a:lnTo>
                    <a:pt x="11424" y="15709"/>
                  </a:lnTo>
                  <a:lnTo>
                    <a:pt x="13255" y="15709"/>
                  </a:lnTo>
                  <a:cubicBezTo>
                    <a:pt x="13525" y="15709"/>
                    <a:pt x="13745" y="15490"/>
                    <a:pt x="13745" y="15218"/>
                  </a:cubicBezTo>
                  <a:lnTo>
                    <a:pt x="13745" y="14727"/>
                  </a:lnTo>
                  <a:cubicBezTo>
                    <a:pt x="13635" y="12724"/>
                    <a:pt x="12844" y="5590"/>
                    <a:pt x="7448" y="1949"/>
                  </a:cubicBezTo>
                  <a:cubicBezTo>
                    <a:pt x="16407" y="4809"/>
                    <a:pt x="17536" y="12588"/>
                    <a:pt x="17673" y="14727"/>
                  </a:cubicBezTo>
                  <a:lnTo>
                    <a:pt x="17673" y="15218"/>
                  </a:lnTo>
                  <a:cubicBezTo>
                    <a:pt x="17673" y="15490"/>
                    <a:pt x="17893" y="15709"/>
                    <a:pt x="18164" y="15709"/>
                  </a:cubicBezTo>
                  <a:lnTo>
                    <a:pt x="19994" y="15709"/>
                  </a:lnTo>
                  <a:cubicBezTo>
                    <a:pt x="19994" y="15709"/>
                    <a:pt x="15709" y="20383"/>
                    <a:pt x="15709" y="20383"/>
                  </a:cubicBezTo>
                  <a:close/>
                  <a:moveTo>
                    <a:pt x="21109" y="14727"/>
                  </a:moveTo>
                  <a:lnTo>
                    <a:pt x="18658" y="14727"/>
                  </a:lnTo>
                  <a:cubicBezTo>
                    <a:pt x="18450" y="12130"/>
                    <a:pt x="16610" y="0"/>
                    <a:pt x="491" y="0"/>
                  </a:cubicBezTo>
                  <a:cubicBezTo>
                    <a:pt x="219" y="0"/>
                    <a:pt x="0" y="220"/>
                    <a:pt x="0" y="491"/>
                  </a:cubicBezTo>
                  <a:cubicBezTo>
                    <a:pt x="0" y="762"/>
                    <a:pt x="219" y="982"/>
                    <a:pt x="491" y="982"/>
                  </a:cubicBezTo>
                  <a:cubicBezTo>
                    <a:pt x="5558" y="982"/>
                    <a:pt x="9160" y="3417"/>
                    <a:pt x="11196" y="8250"/>
                  </a:cubicBezTo>
                  <a:cubicBezTo>
                    <a:pt x="12394" y="11093"/>
                    <a:pt x="12657" y="13684"/>
                    <a:pt x="12715" y="14727"/>
                  </a:cubicBezTo>
                  <a:lnTo>
                    <a:pt x="10309" y="14727"/>
                  </a:lnTo>
                  <a:cubicBezTo>
                    <a:pt x="10038" y="14727"/>
                    <a:pt x="9818" y="14947"/>
                    <a:pt x="9818" y="15218"/>
                  </a:cubicBezTo>
                  <a:cubicBezTo>
                    <a:pt x="9818" y="15354"/>
                    <a:pt x="9873" y="15477"/>
                    <a:pt x="9962" y="15566"/>
                  </a:cubicBezTo>
                  <a:lnTo>
                    <a:pt x="15362" y="21456"/>
                  </a:lnTo>
                  <a:cubicBezTo>
                    <a:pt x="15450" y="21545"/>
                    <a:pt x="15574" y="21600"/>
                    <a:pt x="15709" y="21600"/>
                  </a:cubicBezTo>
                  <a:cubicBezTo>
                    <a:pt x="15845" y="21600"/>
                    <a:pt x="15967" y="21545"/>
                    <a:pt x="16056" y="21456"/>
                  </a:cubicBezTo>
                  <a:lnTo>
                    <a:pt x="21456" y="15566"/>
                  </a:lnTo>
                  <a:cubicBezTo>
                    <a:pt x="21545" y="15477"/>
                    <a:pt x="21600" y="15354"/>
                    <a:pt x="21600" y="15218"/>
                  </a:cubicBezTo>
                  <a:cubicBezTo>
                    <a:pt x="21600" y="14947"/>
                    <a:pt x="21380" y="14727"/>
                    <a:pt x="21109" y="14727"/>
                  </a:cubicBezTo>
                </a:path>
              </a:pathLst>
            </a:cu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9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99" name="Shape"/>
            <p:cNvSpPr/>
            <p:nvPr/>
          </p:nvSpPr>
          <p:spPr>
            <a:xfrm flipH="1" rot="9892826">
              <a:off x="12787700" y="8047396"/>
              <a:ext cx="2684089" cy="2684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709" y="20383"/>
                  </a:moveTo>
                  <a:lnTo>
                    <a:pt x="11424" y="15709"/>
                  </a:lnTo>
                  <a:lnTo>
                    <a:pt x="13255" y="15709"/>
                  </a:lnTo>
                  <a:cubicBezTo>
                    <a:pt x="13525" y="15709"/>
                    <a:pt x="13745" y="15490"/>
                    <a:pt x="13745" y="15218"/>
                  </a:cubicBezTo>
                  <a:lnTo>
                    <a:pt x="13745" y="14727"/>
                  </a:lnTo>
                  <a:cubicBezTo>
                    <a:pt x="13635" y="12724"/>
                    <a:pt x="12844" y="5590"/>
                    <a:pt x="7448" y="1949"/>
                  </a:cubicBezTo>
                  <a:cubicBezTo>
                    <a:pt x="16407" y="4809"/>
                    <a:pt x="17536" y="12588"/>
                    <a:pt x="17673" y="14727"/>
                  </a:cubicBezTo>
                  <a:lnTo>
                    <a:pt x="17673" y="15218"/>
                  </a:lnTo>
                  <a:cubicBezTo>
                    <a:pt x="17673" y="15490"/>
                    <a:pt x="17893" y="15709"/>
                    <a:pt x="18164" y="15709"/>
                  </a:cubicBezTo>
                  <a:lnTo>
                    <a:pt x="19994" y="15709"/>
                  </a:lnTo>
                  <a:cubicBezTo>
                    <a:pt x="19994" y="15709"/>
                    <a:pt x="15709" y="20383"/>
                    <a:pt x="15709" y="20383"/>
                  </a:cubicBezTo>
                  <a:close/>
                  <a:moveTo>
                    <a:pt x="21109" y="14727"/>
                  </a:moveTo>
                  <a:lnTo>
                    <a:pt x="18658" y="14727"/>
                  </a:lnTo>
                  <a:cubicBezTo>
                    <a:pt x="18450" y="12130"/>
                    <a:pt x="16610" y="0"/>
                    <a:pt x="491" y="0"/>
                  </a:cubicBezTo>
                  <a:cubicBezTo>
                    <a:pt x="219" y="0"/>
                    <a:pt x="0" y="220"/>
                    <a:pt x="0" y="491"/>
                  </a:cubicBezTo>
                  <a:cubicBezTo>
                    <a:pt x="0" y="762"/>
                    <a:pt x="219" y="982"/>
                    <a:pt x="491" y="982"/>
                  </a:cubicBezTo>
                  <a:cubicBezTo>
                    <a:pt x="5558" y="982"/>
                    <a:pt x="9160" y="3417"/>
                    <a:pt x="11196" y="8250"/>
                  </a:cubicBezTo>
                  <a:cubicBezTo>
                    <a:pt x="12394" y="11093"/>
                    <a:pt x="12657" y="13684"/>
                    <a:pt x="12715" y="14727"/>
                  </a:cubicBezTo>
                  <a:lnTo>
                    <a:pt x="10309" y="14727"/>
                  </a:lnTo>
                  <a:cubicBezTo>
                    <a:pt x="10038" y="14727"/>
                    <a:pt x="9818" y="14947"/>
                    <a:pt x="9818" y="15218"/>
                  </a:cubicBezTo>
                  <a:cubicBezTo>
                    <a:pt x="9818" y="15354"/>
                    <a:pt x="9873" y="15477"/>
                    <a:pt x="9962" y="15566"/>
                  </a:cubicBezTo>
                  <a:lnTo>
                    <a:pt x="15362" y="21456"/>
                  </a:lnTo>
                  <a:cubicBezTo>
                    <a:pt x="15450" y="21545"/>
                    <a:pt x="15574" y="21600"/>
                    <a:pt x="15709" y="21600"/>
                  </a:cubicBezTo>
                  <a:cubicBezTo>
                    <a:pt x="15845" y="21600"/>
                    <a:pt x="15967" y="21545"/>
                    <a:pt x="16056" y="21456"/>
                  </a:cubicBezTo>
                  <a:lnTo>
                    <a:pt x="21456" y="15566"/>
                  </a:lnTo>
                  <a:cubicBezTo>
                    <a:pt x="21545" y="15477"/>
                    <a:pt x="21600" y="15354"/>
                    <a:pt x="21600" y="15218"/>
                  </a:cubicBezTo>
                  <a:cubicBezTo>
                    <a:pt x="21600" y="14947"/>
                    <a:pt x="21380" y="14727"/>
                    <a:pt x="21109" y="14727"/>
                  </a:cubicBezTo>
                </a:path>
              </a:pathLst>
            </a:cu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9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00" name="Shape"/>
            <p:cNvSpPr/>
            <p:nvPr/>
          </p:nvSpPr>
          <p:spPr>
            <a:xfrm flipH="1" rot="2916237">
              <a:off x="6536376" y="552139"/>
              <a:ext cx="2684089" cy="2684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709" y="20383"/>
                  </a:moveTo>
                  <a:lnTo>
                    <a:pt x="11424" y="15709"/>
                  </a:lnTo>
                  <a:lnTo>
                    <a:pt x="13255" y="15709"/>
                  </a:lnTo>
                  <a:cubicBezTo>
                    <a:pt x="13525" y="15709"/>
                    <a:pt x="13745" y="15490"/>
                    <a:pt x="13745" y="15218"/>
                  </a:cubicBezTo>
                  <a:lnTo>
                    <a:pt x="13745" y="14727"/>
                  </a:lnTo>
                  <a:cubicBezTo>
                    <a:pt x="13635" y="12724"/>
                    <a:pt x="12844" y="5590"/>
                    <a:pt x="7448" y="1949"/>
                  </a:cubicBezTo>
                  <a:cubicBezTo>
                    <a:pt x="16407" y="4809"/>
                    <a:pt x="17536" y="12588"/>
                    <a:pt x="17673" y="14727"/>
                  </a:cubicBezTo>
                  <a:lnTo>
                    <a:pt x="17673" y="15218"/>
                  </a:lnTo>
                  <a:cubicBezTo>
                    <a:pt x="17673" y="15490"/>
                    <a:pt x="17893" y="15709"/>
                    <a:pt x="18164" y="15709"/>
                  </a:cubicBezTo>
                  <a:lnTo>
                    <a:pt x="19994" y="15709"/>
                  </a:lnTo>
                  <a:cubicBezTo>
                    <a:pt x="19994" y="15709"/>
                    <a:pt x="15709" y="20383"/>
                    <a:pt x="15709" y="20383"/>
                  </a:cubicBezTo>
                  <a:close/>
                  <a:moveTo>
                    <a:pt x="21109" y="14727"/>
                  </a:moveTo>
                  <a:lnTo>
                    <a:pt x="18658" y="14727"/>
                  </a:lnTo>
                  <a:cubicBezTo>
                    <a:pt x="18450" y="12130"/>
                    <a:pt x="16610" y="0"/>
                    <a:pt x="491" y="0"/>
                  </a:cubicBezTo>
                  <a:cubicBezTo>
                    <a:pt x="219" y="0"/>
                    <a:pt x="0" y="220"/>
                    <a:pt x="0" y="491"/>
                  </a:cubicBezTo>
                  <a:cubicBezTo>
                    <a:pt x="0" y="762"/>
                    <a:pt x="219" y="982"/>
                    <a:pt x="491" y="982"/>
                  </a:cubicBezTo>
                  <a:cubicBezTo>
                    <a:pt x="5558" y="982"/>
                    <a:pt x="9160" y="3417"/>
                    <a:pt x="11196" y="8250"/>
                  </a:cubicBezTo>
                  <a:cubicBezTo>
                    <a:pt x="12394" y="11093"/>
                    <a:pt x="12657" y="13684"/>
                    <a:pt x="12715" y="14727"/>
                  </a:cubicBezTo>
                  <a:lnTo>
                    <a:pt x="10309" y="14727"/>
                  </a:lnTo>
                  <a:cubicBezTo>
                    <a:pt x="10038" y="14727"/>
                    <a:pt x="9818" y="14947"/>
                    <a:pt x="9818" y="15218"/>
                  </a:cubicBezTo>
                  <a:cubicBezTo>
                    <a:pt x="9818" y="15354"/>
                    <a:pt x="9873" y="15477"/>
                    <a:pt x="9962" y="15566"/>
                  </a:cubicBezTo>
                  <a:lnTo>
                    <a:pt x="15362" y="21456"/>
                  </a:lnTo>
                  <a:cubicBezTo>
                    <a:pt x="15450" y="21545"/>
                    <a:pt x="15574" y="21600"/>
                    <a:pt x="15709" y="21600"/>
                  </a:cubicBezTo>
                  <a:cubicBezTo>
                    <a:pt x="15845" y="21600"/>
                    <a:pt x="15967" y="21545"/>
                    <a:pt x="16056" y="21456"/>
                  </a:cubicBezTo>
                  <a:lnTo>
                    <a:pt x="21456" y="15566"/>
                  </a:lnTo>
                  <a:cubicBezTo>
                    <a:pt x="21545" y="15477"/>
                    <a:pt x="21600" y="15354"/>
                    <a:pt x="21600" y="15218"/>
                  </a:cubicBezTo>
                  <a:cubicBezTo>
                    <a:pt x="21600" y="14947"/>
                    <a:pt x="21380" y="14727"/>
                    <a:pt x="21109" y="14727"/>
                  </a:cubicBezTo>
                </a:path>
              </a:pathLst>
            </a:cu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9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108" name="Group"/>
          <p:cNvGrpSpPr/>
          <p:nvPr/>
        </p:nvGrpSpPr>
        <p:grpSpPr>
          <a:xfrm>
            <a:off x="2726585" y="2401916"/>
            <a:ext cx="19128335" cy="9362593"/>
            <a:chOff x="0" y="0"/>
            <a:chExt cx="19128333" cy="9362591"/>
          </a:xfrm>
        </p:grpSpPr>
        <p:sp>
          <p:nvSpPr>
            <p:cNvPr id="102" name="Intelligence Gathering"/>
            <p:cNvSpPr txBox="1"/>
            <p:nvPr/>
          </p:nvSpPr>
          <p:spPr>
            <a:xfrm>
              <a:off x="0" y="0"/>
              <a:ext cx="6479724" cy="764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50000"/>
                </a:lnSpc>
                <a:defRPr b="1" sz="44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pPr/>
              <a:r>
                <a:t>Intelligence Gathering</a:t>
              </a:r>
            </a:p>
          </p:txBody>
        </p:sp>
        <p:sp>
          <p:nvSpPr>
            <p:cNvPr id="103" name="Shape"/>
            <p:cNvSpPr/>
            <p:nvPr/>
          </p:nvSpPr>
          <p:spPr>
            <a:xfrm>
              <a:off x="1804341" y="1128360"/>
              <a:ext cx="2871041" cy="1768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44" y="0"/>
                  </a:moveTo>
                  <a:cubicBezTo>
                    <a:pt x="3876" y="0"/>
                    <a:pt x="0" y="9033"/>
                    <a:pt x="0" y="10447"/>
                  </a:cubicBezTo>
                  <a:cubicBezTo>
                    <a:pt x="0" y="11860"/>
                    <a:pt x="3876" y="21600"/>
                    <a:pt x="10844" y="21600"/>
                  </a:cubicBezTo>
                  <a:cubicBezTo>
                    <a:pt x="17768" y="21600"/>
                    <a:pt x="21600" y="11860"/>
                    <a:pt x="21600" y="10447"/>
                  </a:cubicBezTo>
                  <a:cubicBezTo>
                    <a:pt x="21600" y="9033"/>
                    <a:pt x="17768" y="0"/>
                    <a:pt x="10844" y="0"/>
                  </a:cubicBezTo>
                  <a:close/>
                  <a:moveTo>
                    <a:pt x="10844" y="18772"/>
                  </a:moveTo>
                  <a:cubicBezTo>
                    <a:pt x="8100" y="18772"/>
                    <a:pt x="6184" y="15316"/>
                    <a:pt x="6184" y="10447"/>
                  </a:cubicBezTo>
                  <a:cubicBezTo>
                    <a:pt x="6184" y="6205"/>
                    <a:pt x="8100" y="2042"/>
                    <a:pt x="10844" y="2042"/>
                  </a:cubicBezTo>
                  <a:cubicBezTo>
                    <a:pt x="13500" y="2042"/>
                    <a:pt x="15460" y="6205"/>
                    <a:pt x="15460" y="10447"/>
                  </a:cubicBezTo>
                  <a:cubicBezTo>
                    <a:pt x="15460" y="15316"/>
                    <a:pt x="13500" y="18772"/>
                    <a:pt x="10844" y="18772"/>
                  </a:cubicBezTo>
                  <a:close/>
                  <a:moveTo>
                    <a:pt x="10844" y="10447"/>
                  </a:moveTo>
                  <a:cubicBezTo>
                    <a:pt x="10408" y="9661"/>
                    <a:pt x="11584" y="6205"/>
                    <a:pt x="10844" y="6205"/>
                  </a:cubicBezTo>
                  <a:cubicBezTo>
                    <a:pt x="9624" y="6205"/>
                    <a:pt x="8492" y="8404"/>
                    <a:pt x="8492" y="10447"/>
                  </a:cubicBezTo>
                  <a:cubicBezTo>
                    <a:pt x="8492" y="13196"/>
                    <a:pt x="9624" y="14609"/>
                    <a:pt x="10844" y="14609"/>
                  </a:cubicBezTo>
                  <a:cubicBezTo>
                    <a:pt x="11932" y="14609"/>
                    <a:pt x="13152" y="13196"/>
                    <a:pt x="13152" y="10447"/>
                  </a:cubicBezTo>
                  <a:cubicBezTo>
                    <a:pt x="13152" y="9661"/>
                    <a:pt x="11192" y="11153"/>
                    <a:pt x="10844" y="10447"/>
                  </a:cubicBezTo>
                  <a:close/>
                </a:path>
              </a:pathLst>
            </a:cu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" name="c"/>
            <p:cNvSpPr/>
            <p:nvPr/>
          </p:nvSpPr>
          <p:spPr>
            <a:xfrm>
              <a:off x="8530414" y="7211721"/>
              <a:ext cx="2194201" cy="2150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92" y="0"/>
                  </a:moveTo>
                  <a:cubicBezTo>
                    <a:pt x="2308" y="0"/>
                    <a:pt x="2308" y="0"/>
                    <a:pt x="2308" y="0"/>
                  </a:cubicBezTo>
                  <a:cubicBezTo>
                    <a:pt x="740" y="0"/>
                    <a:pt x="0" y="1268"/>
                    <a:pt x="0" y="2584"/>
                  </a:cubicBezTo>
                  <a:cubicBezTo>
                    <a:pt x="0" y="16822"/>
                    <a:pt x="0" y="16822"/>
                    <a:pt x="0" y="16822"/>
                  </a:cubicBezTo>
                  <a:cubicBezTo>
                    <a:pt x="0" y="18187"/>
                    <a:pt x="740" y="19455"/>
                    <a:pt x="2308" y="19455"/>
                  </a:cubicBezTo>
                  <a:cubicBezTo>
                    <a:pt x="6576" y="19455"/>
                    <a:pt x="6576" y="19455"/>
                    <a:pt x="6576" y="19455"/>
                  </a:cubicBezTo>
                  <a:cubicBezTo>
                    <a:pt x="6576" y="16822"/>
                    <a:pt x="6576" y="16822"/>
                    <a:pt x="6576" y="16822"/>
                  </a:cubicBezTo>
                  <a:cubicBezTo>
                    <a:pt x="1916" y="16822"/>
                    <a:pt x="1916" y="16822"/>
                    <a:pt x="1916" y="16822"/>
                  </a:cubicBezTo>
                  <a:cubicBezTo>
                    <a:pt x="1916" y="6046"/>
                    <a:pt x="1916" y="6046"/>
                    <a:pt x="1916" y="6046"/>
                  </a:cubicBezTo>
                  <a:cubicBezTo>
                    <a:pt x="19292" y="6046"/>
                    <a:pt x="19292" y="6046"/>
                    <a:pt x="19292" y="6046"/>
                  </a:cubicBezTo>
                  <a:cubicBezTo>
                    <a:pt x="19292" y="16822"/>
                    <a:pt x="19292" y="16822"/>
                    <a:pt x="19292" y="16822"/>
                  </a:cubicBezTo>
                  <a:cubicBezTo>
                    <a:pt x="15024" y="16822"/>
                    <a:pt x="15024" y="16822"/>
                    <a:pt x="15024" y="16822"/>
                  </a:cubicBezTo>
                  <a:cubicBezTo>
                    <a:pt x="15024" y="19455"/>
                    <a:pt x="15024" y="19455"/>
                    <a:pt x="15024" y="19455"/>
                  </a:cubicBezTo>
                  <a:cubicBezTo>
                    <a:pt x="19292" y="19455"/>
                    <a:pt x="19292" y="19455"/>
                    <a:pt x="19292" y="19455"/>
                  </a:cubicBezTo>
                  <a:cubicBezTo>
                    <a:pt x="20468" y="19455"/>
                    <a:pt x="21600" y="18187"/>
                    <a:pt x="21600" y="16822"/>
                  </a:cubicBezTo>
                  <a:cubicBezTo>
                    <a:pt x="21600" y="2584"/>
                    <a:pt x="21600" y="2584"/>
                    <a:pt x="21600" y="2584"/>
                  </a:cubicBezTo>
                  <a:cubicBezTo>
                    <a:pt x="21600" y="1268"/>
                    <a:pt x="20468" y="0"/>
                    <a:pt x="19292" y="0"/>
                  </a:cubicBezTo>
                  <a:close/>
                  <a:moveTo>
                    <a:pt x="2700" y="3901"/>
                  </a:moveTo>
                  <a:cubicBezTo>
                    <a:pt x="2308" y="3901"/>
                    <a:pt x="1916" y="3462"/>
                    <a:pt x="1916" y="3023"/>
                  </a:cubicBezTo>
                  <a:cubicBezTo>
                    <a:pt x="1916" y="2584"/>
                    <a:pt x="2308" y="2194"/>
                    <a:pt x="2700" y="2194"/>
                  </a:cubicBezTo>
                  <a:cubicBezTo>
                    <a:pt x="3092" y="2194"/>
                    <a:pt x="3440" y="2584"/>
                    <a:pt x="3440" y="3023"/>
                  </a:cubicBezTo>
                  <a:cubicBezTo>
                    <a:pt x="3440" y="3462"/>
                    <a:pt x="3092" y="3901"/>
                    <a:pt x="2700" y="3901"/>
                  </a:cubicBezTo>
                  <a:close/>
                  <a:moveTo>
                    <a:pt x="5052" y="3901"/>
                  </a:moveTo>
                  <a:cubicBezTo>
                    <a:pt x="4660" y="3901"/>
                    <a:pt x="4224" y="3462"/>
                    <a:pt x="4224" y="3023"/>
                  </a:cubicBezTo>
                  <a:cubicBezTo>
                    <a:pt x="4224" y="2584"/>
                    <a:pt x="4660" y="2194"/>
                    <a:pt x="5052" y="2194"/>
                  </a:cubicBezTo>
                  <a:cubicBezTo>
                    <a:pt x="5400" y="2194"/>
                    <a:pt x="5748" y="2584"/>
                    <a:pt x="5748" y="3023"/>
                  </a:cubicBezTo>
                  <a:cubicBezTo>
                    <a:pt x="5748" y="3462"/>
                    <a:pt x="5400" y="3901"/>
                    <a:pt x="5052" y="3901"/>
                  </a:cubicBezTo>
                  <a:close/>
                  <a:moveTo>
                    <a:pt x="19292" y="3901"/>
                  </a:moveTo>
                  <a:cubicBezTo>
                    <a:pt x="6576" y="3901"/>
                    <a:pt x="6576" y="3901"/>
                    <a:pt x="6576" y="3901"/>
                  </a:cubicBezTo>
                  <a:cubicBezTo>
                    <a:pt x="6576" y="2584"/>
                    <a:pt x="6576" y="2584"/>
                    <a:pt x="6576" y="2584"/>
                  </a:cubicBezTo>
                  <a:cubicBezTo>
                    <a:pt x="19292" y="2584"/>
                    <a:pt x="19292" y="2584"/>
                    <a:pt x="19292" y="2584"/>
                  </a:cubicBezTo>
                  <a:lnTo>
                    <a:pt x="19292" y="3901"/>
                  </a:lnTo>
                  <a:close/>
                  <a:moveTo>
                    <a:pt x="10800" y="8630"/>
                  </a:moveTo>
                  <a:cubicBezTo>
                    <a:pt x="5400" y="14676"/>
                    <a:pt x="5400" y="14676"/>
                    <a:pt x="5400" y="14676"/>
                  </a:cubicBezTo>
                  <a:cubicBezTo>
                    <a:pt x="8884" y="14676"/>
                    <a:pt x="8884" y="14676"/>
                    <a:pt x="8884" y="14676"/>
                  </a:cubicBezTo>
                  <a:cubicBezTo>
                    <a:pt x="8884" y="21600"/>
                    <a:pt x="8884" y="21600"/>
                    <a:pt x="8884" y="21600"/>
                  </a:cubicBezTo>
                  <a:cubicBezTo>
                    <a:pt x="12716" y="21600"/>
                    <a:pt x="12716" y="21600"/>
                    <a:pt x="12716" y="21600"/>
                  </a:cubicBezTo>
                  <a:cubicBezTo>
                    <a:pt x="12716" y="14676"/>
                    <a:pt x="12716" y="14676"/>
                    <a:pt x="12716" y="14676"/>
                  </a:cubicBezTo>
                  <a:cubicBezTo>
                    <a:pt x="15808" y="14676"/>
                    <a:pt x="15808" y="14676"/>
                    <a:pt x="15808" y="14676"/>
                  </a:cubicBezTo>
                  <a:lnTo>
                    <a:pt x="10800" y="8630"/>
                  </a:lnTo>
                  <a:close/>
                </a:path>
              </a:pathLst>
            </a:custGeom>
            <a:solidFill>
              <a:srgbClr val="E7E6E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105" name="Post-Exploitation"/>
            <p:cNvSpPr txBox="1"/>
            <p:nvPr/>
          </p:nvSpPr>
          <p:spPr>
            <a:xfrm>
              <a:off x="12648610" y="0"/>
              <a:ext cx="6479724" cy="764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50000"/>
                </a:lnSpc>
                <a:defRPr b="1" sz="44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pPr/>
              <a:r>
                <a:t>Post-Exploitation</a:t>
              </a:r>
            </a:p>
          </p:txBody>
        </p:sp>
        <p:sp>
          <p:nvSpPr>
            <p:cNvPr id="106" name="Shape"/>
            <p:cNvSpPr/>
            <p:nvPr/>
          </p:nvSpPr>
          <p:spPr>
            <a:xfrm>
              <a:off x="14997428" y="1074465"/>
              <a:ext cx="1782090" cy="1876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9" h="20825" fill="norm" stroke="1" extrusionOk="0">
                  <a:moveTo>
                    <a:pt x="18881" y="1992"/>
                  </a:moveTo>
                  <a:cubicBezTo>
                    <a:pt x="16772" y="352"/>
                    <a:pt x="14289" y="-538"/>
                    <a:pt x="13446" y="352"/>
                  </a:cubicBezTo>
                  <a:cubicBezTo>
                    <a:pt x="10541" y="3210"/>
                    <a:pt x="10541" y="3210"/>
                    <a:pt x="10541" y="3210"/>
                  </a:cubicBezTo>
                  <a:cubicBezTo>
                    <a:pt x="10119" y="3632"/>
                    <a:pt x="9744" y="5319"/>
                    <a:pt x="9744" y="6959"/>
                  </a:cubicBezTo>
                  <a:cubicBezTo>
                    <a:pt x="139" y="16470"/>
                    <a:pt x="139" y="16470"/>
                    <a:pt x="139" y="16470"/>
                  </a:cubicBezTo>
                  <a:cubicBezTo>
                    <a:pt x="-236" y="16892"/>
                    <a:pt x="139" y="18579"/>
                    <a:pt x="1404" y="19422"/>
                  </a:cubicBezTo>
                  <a:cubicBezTo>
                    <a:pt x="2669" y="20687"/>
                    <a:pt x="3934" y="21062"/>
                    <a:pt x="4356" y="20687"/>
                  </a:cubicBezTo>
                  <a:cubicBezTo>
                    <a:pt x="13867" y="11082"/>
                    <a:pt x="13867" y="11082"/>
                    <a:pt x="13867" y="11082"/>
                  </a:cubicBezTo>
                  <a:cubicBezTo>
                    <a:pt x="15507" y="11082"/>
                    <a:pt x="17194" y="10707"/>
                    <a:pt x="17616" y="10285"/>
                  </a:cubicBezTo>
                  <a:cubicBezTo>
                    <a:pt x="20521" y="7380"/>
                    <a:pt x="20521" y="7380"/>
                    <a:pt x="20521" y="7380"/>
                  </a:cubicBezTo>
                  <a:cubicBezTo>
                    <a:pt x="21364" y="6537"/>
                    <a:pt x="20942" y="4054"/>
                    <a:pt x="18881" y="1992"/>
                  </a:cubicBezTo>
                  <a:close/>
                  <a:moveTo>
                    <a:pt x="8479" y="11504"/>
                  </a:moveTo>
                  <a:cubicBezTo>
                    <a:pt x="8057" y="11082"/>
                    <a:pt x="8057" y="10285"/>
                    <a:pt x="8901" y="9864"/>
                  </a:cubicBezTo>
                  <a:cubicBezTo>
                    <a:pt x="9322" y="9020"/>
                    <a:pt x="10119" y="9020"/>
                    <a:pt x="10541" y="9442"/>
                  </a:cubicBezTo>
                  <a:cubicBezTo>
                    <a:pt x="10962" y="9864"/>
                    <a:pt x="10962" y="10707"/>
                    <a:pt x="10119" y="11082"/>
                  </a:cubicBezTo>
                  <a:cubicBezTo>
                    <a:pt x="9744" y="11925"/>
                    <a:pt x="8901" y="11925"/>
                    <a:pt x="8479" y="11504"/>
                  </a:cubicBezTo>
                  <a:close/>
                  <a:moveTo>
                    <a:pt x="16351" y="4897"/>
                  </a:moveTo>
                  <a:cubicBezTo>
                    <a:pt x="14711" y="3210"/>
                    <a:pt x="14289" y="1149"/>
                    <a:pt x="14289" y="1149"/>
                  </a:cubicBezTo>
                  <a:cubicBezTo>
                    <a:pt x="14711" y="727"/>
                    <a:pt x="16351" y="1524"/>
                    <a:pt x="18037" y="2836"/>
                  </a:cubicBezTo>
                  <a:cubicBezTo>
                    <a:pt x="19677" y="4475"/>
                    <a:pt x="20099" y="6115"/>
                    <a:pt x="19677" y="6537"/>
                  </a:cubicBezTo>
                  <a:cubicBezTo>
                    <a:pt x="19677" y="6537"/>
                    <a:pt x="17616" y="6115"/>
                    <a:pt x="16351" y="4897"/>
                  </a:cubicBezTo>
                  <a:close/>
                </a:path>
              </a:pathLst>
            </a:cu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7" name="Exploitation"/>
            <p:cNvSpPr txBox="1"/>
            <p:nvPr/>
          </p:nvSpPr>
          <p:spPr>
            <a:xfrm>
              <a:off x="6387652" y="6084330"/>
              <a:ext cx="6479724" cy="764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50000"/>
                </a:lnSpc>
                <a:defRPr b="1" sz="4400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pPr/>
              <a:r>
                <a:t>Exploitation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path" nodeType="click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61260 0.448787" origin="layout" pathEditMode="relative">
                                      <p:cBhvr>
                                        <p:cTn id="2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path" nodeType="click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261260 0.448787 L 0.514801 0.002472" origin="layout" pathEditMode="relative">
                                      <p:cBhvr>
                                        <p:cTn id="3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7" grpId="3"/>
      <p:bldP build="whole" bldLvl="1" animBg="1" rev="0" advAuto="0" spid="94" grpId="4"/>
      <p:bldP build="whole" bldLvl="1" animBg="1" rev="0" advAuto="0" spid="101" grpId="2"/>
      <p:bldP build="whole" bldLvl="1" animBg="1" rev="0" advAuto="0" spid="10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 rot="16200000">
            <a:off x="319418" y="12587622"/>
            <a:ext cx="258984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11" name="Rectangle"/>
          <p:cNvSpPr/>
          <p:nvPr/>
        </p:nvSpPr>
        <p:spPr>
          <a:xfrm>
            <a:off x="2201462" y="-1"/>
            <a:ext cx="6689113" cy="13716001"/>
          </a:xfrm>
          <a:prstGeom prst="rect">
            <a:avLst/>
          </a:prstGeom>
          <a:solidFill>
            <a:srgbClr val="000000">
              <a:alpha val="4644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112" name="//   “REAL” ATTACKERS"/>
          <p:cNvSpPr txBox="1"/>
          <p:nvPr/>
        </p:nvSpPr>
        <p:spPr>
          <a:xfrm>
            <a:off x="11259208" y="5750282"/>
            <a:ext cx="9835605" cy="110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6900">
                <a:solidFill>
                  <a:schemeClr val="accent1"/>
                </a:solidFill>
              </a:defRPr>
            </a:pPr>
            <a:r>
              <a:t>// </a:t>
            </a:r>
            <a:r>
              <a:rPr b="0">
                <a:solidFill>
                  <a:srgbClr val="E7E6E6"/>
                </a:solidFill>
              </a:rPr>
              <a:t>  “REAL” ATTACKERS</a:t>
            </a:r>
          </a:p>
        </p:txBody>
      </p:sp>
      <p:sp>
        <p:nvSpPr>
          <p:cNvPr id="113" name="FIRST &amp; FOREMOST"/>
          <p:cNvSpPr txBox="1"/>
          <p:nvPr/>
        </p:nvSpPr>
        <p:spPr>
          <a:xfrm rot="16200000">
            <a:off x="3823979" y="4475479"/>
            <a:ext cx="9807771" cy="476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5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FIRST &amp; </a:t>
            </a:r>
            <a:r>
              <a:rPr>
                <a:solidFill>
                  <a:srgbClr val="E7E6E6"/>
                </a:solidFill>
              </a:rPr>
              <a:t>FOREMOST</a:t>
            </a:r>
          </a:p>
        </p:txBody>
      </p:sp>
      <p:sp>
        <p:nvSpPr>
          <p:cNvPr id="114" name="Rectangle"/>
          <p:cNvSpPr/>
          <p:nvPr/>
        </p:nvSpPr>
        <p:spPr>
          <a:xfrm>
            <a:off x="1752353" y="6058768"/>
            <a:ext cx="449110" cy="15984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115" name="LIVE OFF THE LAND"/>
          <p:cNvSpPr txBox="1"/>
          <p:nvPr/>
        </p:nvSpPr>
        <p:spPr>
          <a:xfrm>
            <a:off x="14722716" y="6858277"/>
            <a:ext cx="8225891" cy="110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6900">
                <a:solidFill>
                  <a:schemeClr val="accent1"/>
                </a:solidFill>
              </a:defRPr>
            </a:lvl1pPr>
          </a:lstStyle>
          <a:p>
            <a:pPr/>
            <a:r>
              <a:t>LIVE OFF THE LAND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4" grpId="1"/>
      <p:bldP build="whole" bldLvl="1" animBg="1" rev="0" advAuto="0" spid="112" grpId="2"/>
      <p:bldP build="whole" bldLvl="1" animBg="1" rev="0" advAuto="0" spid="115" grpId="4"/>
      <p:bldP build="whole" bldLvl="1" animBg="1" rev="0" advAuto="0" spid="113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"/>
          <p:cNvSpPr/>
          <p:nvPr/>
        </p:nvSpPr>
        <p:spPr>
          <a:xfrm>
            <a:off x="2427909" y="698741"/>
            <a:ext cx="19997279" cy="12318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44" y="0"/>
                </a:moveTo>
                <a:cubicBezTo>
                  <a:pt x="3876" y="0"/>
                  <a:pt x="0" y="9033"/>
                  <a:pt x="0" y="10447"/>
                </a:cubicBezTo>
                <a:cubicBezTo>
                  <a:pt x="0" y="11860"/>
                  <a:pt x="3876" y="21600"/>
                  <a:pt x="10844" y="21600"/>
                </a:cubicBezTo>
                <a:cubicBezTo>
                  <a:pt x="17768" y="21600"/>
                  <a:pt x="21600" y="11860"/>
                  <a:pt x="21600" y="10447"/>
                </a:cubicBezTo>
                <a:cubicBezTo>
                  <a:pt x="21600" y="9033"/>
                  <a:pt x="17768" y="0"/>
                  <a:pt x="10844" y="0"/>
                </a:cubicBezTo>
                <a:close/>
                <a:moveTo>
                  <a:pt x="10844" y="18772"/>
                </a:moveTo>
                <a:cubicBezTo>
                  <a:pt x="8100" y="18772"/>
                  <a:pt x="6184" y="15316"/>
                  <a:pt x="6184" y="10447"/>
                </a:cubicBezTo>
                <a:cubicBezTo>
                  <a:pt x="6184" y="6205"/>
                  <a:pt x="8100" y="2042"/>
                  <a:pt x="10844" y="2042"/>
                </a:cubicBezTo>
                <a:cubicBezTo>
                  <a:pt x="13500" y="2042"/>
                  <a:pt x="15460" y="6205"/>
                  <a:pt x="15460" y="10447"/>
                </a:cubicBezTo>
                <a:cubicBezTo>
                  <a:pt x="15460" y="15316"/>
                  <a:pt x="13500" y="18772"/>
                  <a:pt x="10844" y="18772"/>
                </a:cubicBezTo>
                <a:close/>
                <a:moveTo>
                  <a:pt x="10844" y="10447"/>
                </a:moveTo>
                <a:cubicBezTo>
                  <a:pt x="10408" y="9661"/>
                  <a:pt x="11584" y="6205"/>
                  <a:pt x="10844" y="6205"/>
                </a:cubicBezTo>
                <a:cubicBezTo>
                  <a:pt x="9624" y="6205"/>
                  <a:pt x="8492" y="8404"/>
                  <a:pt x="8492" y="10447"/>
                </a:cubicBezTo>
                <a:cubicBezTo>
                  <a:pt x="8492" y="13196"/>
                  <a:pt x="9624" y="14609"/>
                  <a:pt x="10844" y="14609"/>
                </a:cubicBezTo>
                <a:cubicBezTo>
                  <a:pt x="11932" y="14609"/>
                  <a:pt x="13152" y="13196"/>
                  <a:pt x="13152" y="10447"/>
                </a:cubicBezTo>
                <a:cubicBezTo>
                  <a:pt x="13152" y="9661"/>
                  <a:pt x="11192" y="11153"/>
                  <a:pt x="10844" y="10447"/>
                </a:cubicBezTo>
                <a:close/>
              </a:path>
            </a:pathLst>
          </a:custGeom>
          <a:solidFill>
            <a:schemeClr val="accent3">
              <a:alpha val="827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3">
                    <a:lumOff val="-12941"/>
                  </a:schemeClr>
                </a:solidFill>
              </a:defRPr>
            </a:pPr>
          </a:p>
        </p:txBody>
      </p:sp>
      <p:sp>
        <p:nvSpPr>
          <p:cNvPr id="120" name="Rectangle"/>
          <p:cNvSpPr/>
          <p:nvPr/>
        </p:nvSpPr>
        <p:spPr>
          <a:xfrm>
            <a:off x="5450530" y="4003071"/>
            <a:ext cx="13952037" cy="5709858"/>
          </a:xfrm>
          <a:prstGeom prst="rect">
            <a:avLst/>
          </a:prstGeom>
          <a:ln w="127000">
            <a:solidFill>
              <a:srgbClr val="E7E6E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/>
                </a:solidFill>
              </a:defRPr>
            </a:pPr>
          </a:p>
        </p:txBody>
      </p:sp>
      <p:sp>
        <p:nvSpPr>
          <p:cNvPr id="121" name="RECON"/>
          <p:cNvSpPr txBox="1"/>
          <p:nvPr/>
        </p:nvSpPr>
        <p:spPr>
          <a:xfrm>
            <a:off x="4899946" y="5193029"/>
            <a:ext cx="14571408" cy="332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0800">
                <a:solidFill>
                  <a:schemeClr val="accent3">
                    <a:lumOff val="8823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RECON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0" grpId="1"/>
      <p:bldP build="whole" bldLvl="1" animBg="1" rev="0" advAuto="0" spid="121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lide Number"/>
          <p:cNvSpPr txBox="1"/>
          <p:nvPr>
            <p:ph type="sldNum" sz="quarter" idx="2"/>
          </p:nvPr>
        </p:nvSpPr>
        <p:spPr>
          <a:xfrm rot="16200000">
            <a:off x="319418" y="12587622"/>
            <a:ext cx="258984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4" name="SCANCANNON"/>
          <p:cNvSpPr txBox="1"/>
          <p:nvPr/>
        </p:nvSpPr>
        <p:spPr>
          <a:xfrm rot="16200000">
            <a:off x="3307251" y="5681983"/>
            <a:ext cx="13716001" cy="235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45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SCANCANNON</a:t>
            </a:r>
          </a:p>
        </p:txBody>
      </p:sp>
      <p:sp>
        <p:nvSpPr>
          <p:cNvPr id="125" name="Shape"/>
          <p:cNvSpPr/>
          <p:nvPr/>
        </p:nvSpPr>
        <p:spPr>
          <a:xfrm rot="5400000">
            <a:off x="7089057" y="2646941"/>
            <a:ext cx="894836" cy="858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17" y="1172"/>
                </a:lnTo>
                <a:lnTo>
                  <a:pt x="1017" y="2058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26" name="Shape"/>
          <p:cNvSpPr/>
          <p:nvPr/>
        </p:nvSpPr>
        <p:spPr>
          <a:xfrm rot="10800000">
            <a:off x="7107100" y="10192264"/>
            <a:ext cx="858752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75" y="1125"/>
                </a:lnTo>
                <a:lnTo>
                  <a:pt x="1059" y="1125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27" name="RE…"/>
          <p:cNvSpPr txBox="1"/>
          <p:nvPr/>
        </p:nvSpPr>
        <p:spPr>
          <a:xfrm>
            <a:off x="2010542" y="4098417"/>
            <a:ext cx="5558028" cy="573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RE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CON</a:t>
            </a:r>
            <a:br/>
            <a:r>
              <a:t>NAIS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SANCE</a:t>
            </a:r>
          </a:p>
        </p:txBody>
      </p:sp>
      <p:pic>
        <p:nvPicPr>
          <p:cNvPr id="128" name="Screen Shot 2017-10-31 at 11.49.53 PM.png" descr="Screen Shot 2017-10-31 at 11.49.53 PM.png"/>
          <p:cNvPicPr>
            <a:picLocks noChangeAspect="1"/>
          </p:cNvPicPr>
          <p:nvPr/>
        </p:nvPicPr>
        <p:blipFill>
          <a:blip r:embed="rId3">
            <a:extLst/>
          </a:blip>
          <a:srcRect l="9966" t="0" r="0" b="0"/>
          <a:stretch>
            <a:fillRect/>
          </a:stretch>
        </p:blipFill>
        <p:spPr>
          <a:xfrm>
            <a:off x="10696286" y="288131"/>
            <a:ext cx="14541411" cy="13139903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Class="entr" nodeType="after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5" grpId="2"/>
      <p:bldP build="whole" bldLvl="1" animBg="1" rev="0" advAuto="0" spid="127" grpId="4"/>
      <p:bldP build="whole" bldLvl="1" animBg="1" rev="0" advAuto="0" spid="128" grpId="5"/>
      <p:bldP build="whole" bldLvl="1" animBg="1" rev="0" advAuto="0" spid="126" grpId="3"/>
      <p:bldP build="whole" bldLvl="1" animBg="1" rev="0" advAuto="0" spid="12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lide Number"/>
          <p:cNvSpPr txBox="1"/>
          <p:nvPr>
            <p:ph type="sldNum" sz="quarter" idx="2"/>
          </p:nvPr>
        </p:nvSpPr>
        <p:spPr>
          <a:xfrm rot="16200000">
            <a:off x="319418" y="12587622"/>
            <a:ext cx="258984" cy="434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2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3" name="AD LOGINS"/>
          <p:cNvSpPr txBox="1"/>
          <p:nvPr/>
        </p:nvSpPr>
        <p:spPr>
          <a:xfrm rot="16200000">
            <a:off x="4314796" y="5288280"/>
            <a:ext cx="13716001" cy="313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96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AD LOGINS</a:t>
            </a:r>
          </a:p>
        </p:txBody>
      </p:sp>
      <p:sp>
        <p:nvSpPr>
          <p:cNvPr id="134" name="Shape"/>
          <p:cNvSpPr/>
          <p:nvPr/>
        </p:nvSpPr>
        <p:spPr>
          <a:xfrm rot="5400000">
            <a:off x="7089057" y="2646941"/>
            <a:ext cx="894836" cy="858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17" y="1172"/>
                </a:lnTo>
                <a:lnTo>
                  <a:pt x="1017" y="2058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35" name="Shape"/>
          <p:cNvSpPr/>
          <p:nvPr/>
        </p:nvSpPr>
        <p:spPr>
          <a:xfrm rot="10800000">
            <a:off x="7107100" y="10192264"/>
            <a:ext cx="858752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75" y="1125"/>
                </a:lnTo>
                <a:lnTo>
                  <a:pt x="1059" y="1125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136" name="AnyConnectLogin.jpg" descr="AnyConnectLogi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16099" y="4322171"/>
            <a:ext cx="8013217" cy="507165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  <p:pic>
        <p:nvPicPr>
          <p:cNvPr id="137" name="OWAlogin_Exchange2010_Aug2015.png" descr="OWAlogin_Exchange2010_Aug2015.png"/>
          <p:cNvPicPr>
            <a:picLocks noChangeAspect="1"/>
          </p:cNvPicPr>
          <p:nvPr/>
        </p:nvPicPr>
        <p:blipFill>
          <a:blip r:embed="rId4">
            <a:extLst/>
          </a:blip>
          <a:srcRect l="0" t="0" r="13745" b="0"/>
          <a:stretch>
            <a:fillRect/>
          </a:stretch>
        </p:blipFill>
        <p:spPr>
          <a:xfrm>
            <a:off x="11979871" y="8166741"/>
            <a:ext cx="6911770" cy="52260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  <p:pic>
        <p:nvPicPr>
          <p:cNvPr id="138" name="Screen Shot 2017-10-31 at 11.07.17 PM.png" descr="Screen Shot 2017-10-31 at 11.07.17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74000" y="206117"/>
            <a:ext cx="11176001" cy="5740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  <p:sp>
        <p:nvSpPr>
          <p:cNvPr id="139" name="RE…"/>
          <p:cNvSpPr txBox="1"/>
          <p:nvPr/>
        </p:nvSpPr>
        <p:spPr>
          <a:xfrm>
            <a:off x="2010542" y="4098417"/>
            <a:ext cx="5558028" cy="573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RE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CON</a:t>
            </a:r>
            <a:br/>
            <a:r>
              <a:t>NAIS</a:t>
            </a:r>
          </a:p>
          <a:p>
            <a: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SANCE</a:t>
            </a:r>
          </a:p>
        </p:txBody>
      </p:sp>
      <p:pic>
        <p:nvPicPr>
          <p:cNvPr id="140" name="Screen Shot 2017-11-01 at 9.01.08 PM.png" descr="Screen Shot 2017-11-01 at 9.01.08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851955" y="5544548"/>
            <a:ext cx="6134101" cy="62992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ffectLst>
            <a:outerShdw sx="100000" sy="100000" kx="0" ky="0" algn="b" rotWithShape="0" blurRad="482600" dist="1724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8" grpId="1"/>
      <p:bldP build="whole" bldLvl="1" animBg="1" rev="0" advAuto="0" spid="137" grpId="4"/>
      <p:bldP build="whole" bldLvl="1" animBg="1" rev="0" advAuto="0" spid="136" grpId="2"/>
      <p:bldP build="whole" bldLvl="1" animBg="1" rev="0" advAuto="0" spid="140" grpId="3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3E3E3E"/>
      </a:dk1>
      <a:lt1>
        <a:srgbClr val="E7E6E6"/>
      </a:lt1>
      <a:dk2>
        <a:srgbClr val="A7A7A7"/>
      </a:dk2>
      <a:lt2>
        <a:srgbClr val="535353"/>
      </a:lt2>
      <a:accent1>
        <a:srgbClr val="7AB8D8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8F8F8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E7E6E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E7E6E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AB8D8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8F8F8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E7E6E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E7E6E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